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02" r:id="rId1"/>
    <p:sldMasterId id="2147483718" r:id="rId2"/>
  </p:sldMasterIdLst>
  <p:notesMasterIdLst>
    <p:notesMasterId r:id="rId5"/>
  </p:notesMasterIdLst>
  <p:handoutMasterIdLst>
    <p:handoutMasterId r:id="rId6"/>
  </p:handoutMasterIdLst>
  <p:sldIdLst>
    <p:sldId id="470" r:id="rId3"/>
    <p:sldId id="469" r:id="rId4"/>
  </p:sldIdLst>
  <p:sldSz cx="9906000" cy="6858000" type="A4"/>
  <p:notesSz cx="6807200" cy="9939338"/>
  <p:custDataLst>
    <p:tags r:id="rId7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36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板橋 孝司" initials="小板橋" lastIdx="6" clrIdx="0">
    <p:extLst>
      <p:ext uri="{19B8F6BF-5375-455C-9EA6-DF929625EA0E}">
        <p15:presenceInfo xmlns:p15="http://schemas.microsoft.com/office/powerpoint/2012/main" userId="S::takashi.koitabashi@ipet-ins.com::bfade6c3-2ff3-42c8-8de4-ddc73fe75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6562"/>
    <a:srgbClr val="FBDDDC"/>
    <a:srgbClr val="FFFFCC"/>
    <a:srgbClr val="99CCFF"/>
    <a:srgbClr val="E6E6E6"/>
    <a:srgbClr val="FFA29D"/>
    <a:srgbClr val="94CCD0"/>
    <a:srgbClr val="BDBDBD"/>
    <a:srgbClr val="DBC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5317" autoAdjust="0"/>
  </p:normalViewPr>
  <p:slideViewPr>
    <p:cSldViewPr snapToGrid="0" showGuides="1">
      <p:cViewPr>
        <p:scale>
          <a:sx n="66" d="100"/>
          <a:sy n="66" d="100"/>
        </p:scale>
        <p:origin x="380" y="-76"/>
      </p:cViewPr>
      <p:guideLst>
        <p:guide orient="horz" pos="799"/>
        <p:guide pos="3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2985671" cy="53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6" tIns="45863" rIns="91726" bIns="45863" numCol="1" anchor="t" anchorCtr="0" compatLnSpc="1">
            <a:prstTxWarp prst="textNoShape">
              <a:avLst/>
            </a:prstTxWarp>
          </a:bodyPr>
          <a:lstStyle>
            <a:lvl1pPr defTabSz="918729">
              <a:defRPr sz="1100"/>
            </a:lvl1pPr>
          </a:lstStyle>
          <a:p>
            <a:endParaRPr lang="en-US" altLang="ja-JP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7947" y="4"/>
            <a:ext cx="2985671" cy="53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6" tIns="45863" rIns="91726" bIns="45863" numCol="1" anchor="t" anchorCtr="0" compatLnSpc="1">
            <a:prstTxWarp prst="textNoShape">
              <a:avLst/>
            </a:prstTxWarp>
          </a:bodyPr>
          <a:lstStyle>
            <a:lvl1pPr algn="r" defTabSz="918729">
              <a:defRPr sz="1100"/>
            </a:lvl1pPr>
          </a:lstStyle>
          <a:p>
            <a:endParaRPr lang="en-US" altLang="ja-JP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06791"/>
            <a:ext cx="2985671" cy="53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6" tIns="45863" rIns="91726" bIns="45863" numCol="1" anchor="b" anchorCtr="0" compatLnSpc="1">
            <a:prstTxWarp prst="textNoShape">
              <a:avLst/>
            </a:prstTxWarp>
          </a:bodyPr>
          <a:lstStyle>
            <a:lvl1pPr defTabSz="918729">
              <a:defRPr sz="1100"/>
            </a:lvl1pPr>
          </a:lstStyle>
          <a:p>
            <a:endParaRPr lang="en-US" altLang="ja-JP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7947" y="9406791"/>
            <a:ext cx="2985671" cy="53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6" tIns="45863" rIns="91726" bIns="45863" numCol="1" anchor="b" anchorCtr="0" compatLnSpc="1">
            <a:prstTxWarp prst="textNoShape">
              <a:avLst/>
            </a:prstTxWarp>
          </a:bodyPr>
          <a:lstStyle>
            <a:lvl1pPr algn="r" defTabSz="918729">
              <a:defRPr sz="1100"/>
            </a:lvl1pPr>
          </a:lstStyle>
          <a:p>
            <a:fld id="{8512D75A-4968-4B85-978D-6B81A9CAAE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6154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50375" cy="49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26" tIns="45863" rIns="91726" bIns="45863" numCol="1" anchor="ctr" anchorCtr="0" compatLnSpc="1">
            <a:prstTxWarp prst="textNoShape">
              <a:avLst/>
            </a:prstTxWarp>
          </a:bodyPr>
          <a:lstStyle>
            <a:lvl1pPr defTabSz="918729">
              <a:defRPr sz="11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8" y="1"/>
            <a:ext cx="2950375" cy="49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26" tIns="45863" rIns="91726" bIns="45863" numCol="1" anchor="ctr" anchorCtr="0" compatLnSpc="1">
            <a:prstTxWarp prst="textNoShape">
              <a:avLst/>
            </a:prstTxWarp>
          </a:bodyPr>
          <a:lstStyle>
            <a:lvl1pPr algn="r" defTabSz="918729">
              <a:defRPr sz="11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7975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8" y="4719390"/>
            <a:ext cx="4991091" cy="4474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26" tIns="45863" rIns="91726" bIns="458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3574"/>
            <a:ext cx="2950375" cy="49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26" tIns="45863" rIns="91726" bIns="45863" numCol="1" anchor="b" anchorCtr="0" compatLnSpc="1">
            <a:prstTxWarp prst="textNoShape">
              <a:avLst/>
            </a:prstTxWarp>
          </a:bodyPr>
          <a:lstStyle>
            <a:lvl1pPr defTabSz="918729">
              <a:defRPr sz="11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8" y="9443574"/>
            <a:ext cx="2950375" cy="495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26" tIns="45863" rIns="91726" bIns="45863" numCol="1" anchor="b" anchorCtr="0" compatLnSpc="1">
            <a:prstTxWarp prst="textNoShape">
              <a:avLst/>
            </a:prstTxWarp>
          </a:bodyPr>
          <a:lstStyle>
            <a:lvl1pPr algn="r" defTabSz="918729">
              <a:defRPr sz="1100">
                <a:latin typeface="Times New Roman" pitchFamily="18" charset="0"/>
              </a:defRPr>
            </a:lvl1pPr>
          </a:lstStyle>
          <a:p>
            <a:fld id="{686D6E00-0F62-4B93-946A-D3C2B941BC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240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8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18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762000" y="1143000"/>
            <a:ext cx="8420100" cy="4114800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>
                <a:latin typeface="+mn-lt"/>
              </a:defRPr>
            </a:lvl1pPr>
          </a:lstStyle>
          <a:p>
            <a:endParaRPr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3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57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9750" indent="-285750">
              <a:buFont typeface="Yu Gothic UI" panose="020B0500000000000000" pitchFamily="50" charset="-128"/>
              <a:buChar char="･"/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3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61874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762000" y="1440712"/>
            <a:ext cx="4133850" cy="4114800"/>
          </a:xfrm>
        </p:spPr>
        <p:txBody>
          <a:bodyPr/>
          <a:lstStyle>
            <a:lvl1pPr>
              <a:spcBef>
                <a:spcPts val="600"/>
              </a:spcBef>
              <a:defRPr sz="1600">
                <a:latin typeface="+mn-lt"/>
              </a:defRPr>
            </a:lvl1pPr>
            <a:lvl2pPr marL="475200" indent="-244475">
              <a:spcBef>
                <a:spcPts val="600"/>
              </a:spcBef>
              <a:buFont typeface="Yu Gothic UI" panose="020B0500000000000000" pitchFamily="50" charset="-128"/>
              <a:buChar char="･"/>
              <a:defRPr sz="1600">
                <a:latin typeface="+mn-lt"/>
              </a:defRPr>
            </a:lvl2pPr>
            <a:lvl3pPr marL="866775" indent="-228600">
              <a:spcBef>
                <a:spcPts val="600"/>
              </a:spcBef>
              <a:buFont typeface="Arial" pitchFamily="34" charset="0"/>
              <a:buChar char="–"/>
              <a:defRPr sz="1600">
                <a:latin typeface="+mn-lt"/>
              </a:defRPr>
            </a:lvl3pPr>
            <a:lvl4pPr marL="1190625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600">
                <a:latin typeface="+mn-lt"/>
              </a:defRPr>
            </a:lvl4pPr>
            <a:lvl5pPr marL="1530350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6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half" idx="10"/>
          </p:nvPr>
        </p:nvSpPr>
        <p:spPr>
          <a:xfrm>
            <a:off x="5019675" y="1440712"/>
            <a:ext cx="4133850" cy="4114800"/>
          </a:xfrm>
        </p:spPr>
        <p:txBody>
          <a:bodyPr/>
          <a:lstStyle>
            <a:lvl1pPr>
              <a:spcBef>
                <a:spcPts val="600"/>
              </a:spcBef>
              <a:defRPr sz="1600">
                <a:latin typeface="+mn-lt"/>
              </a:defRPr>
            </a:lvl1pPr>
            <a:lvl2pPr marL="475200" indent="-244475">
              <a:spcBef>
                <a:spcPts val="600"/>
              </a:spcBef>
              <a:buFont typeface="Yu Gothic UI" panose="020B0500000000000000" pitchFamily="50" charset="-128"/>
              <a:buChar char="･"/>
              <a:defRPr sz="1600">
                <a:latin typeface="+mn-lt"/>
              </a:defRPr>
            </a:lvl2pPr>
            <a:lvl3pPr marL="866775" indent="-228600">
              <a:spcBef>
                <a:spcPts val="600"/>
              </a:spcBef>
              <a:buFont typeface="Arial" pitchFamily="34" charset="0"/>
              <a:buChar char="–"/>
              <a:defRPr sz="1600">
                <a:latin typeface="+mn-lt"/>
              </a:defRPr>
            </a:lvl3pPr>
            <a:lvl4pPr marL="1190625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600">
                <a:latin typeface="+mn-lt"/>
              </a:defRPr>
            </a:lvl4pPr>
            <a:lvl5pPr marL="1530350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6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026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 hasCustomPrompt="1"/>
          </p:nvPr>
        </p:nvSpPr>
        <p:spPr>
          <a:xfrm>
            <a:off x="361406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half" idx="10" hasCustomPrompt="1"/>
          </p:nvPr>
        </p:nvSpPr>
        <p:spPr>
          <a:xfrm>
            <a:off x="3480795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9" name="テキスト プレースホルダー 2"/>
          <p:cNvSpPr>
            <a:spLocks noGrp="1"/>
          </p:cNvSpPr>
          <p:nvPr>
            <p:ph type="body" sz="half" idx="11" hasCustomPrompt="1"/>
          </p:nvPr>
        </p:nvSpPr>
        <p:spPr>
          <a:xfrm>
            <a:off x="6600184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8436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 hasCustomPrompt="1"/>
          </p:nvPr>
        </p:nvSpPr>
        <p:spPr>
          <a:xfrm>
            <a:off x="50428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sz="half" idx="10" hasCustomPrompt="1"/>
          </p:nvPr>
        </p:nvSpPr>
        <p:spPr>
          <a:xfrm>
            <a:off x="277123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2" name="テキスト プレースホルダー 2"/>
          <p:cNvSpPr>
            <a:spLocks noGrp="1"/>
          </p:cNvSpPr>
          <p:nvPr>
            <p:ph type="body" sz="half" idx="11" hasCustomPrompt="1"/>
          </p:nvPr>
        </p:nvSpPr>
        <p:spPr>
          <a:xfrm>
            <a:off x="503818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3" name="テキスト プレースホルダー 2"/>
          <p:cNvSpPr>
            <a:spLocks noGrp="1"/>
          </p:cNvSpPr>
          <p:nvPr>
            <p:ph type="body" sz="half" idx="12" hasCustomPrompt="1"/>
          </p:nvPr>
        </p:nvSpPr>
        <p:spPr>
          <a:xfrm>
            <a:off x="730513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06943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45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white">
          <a:xfrm>
            <a:off x="457200" y="151200"/>
            <a:ext cx="8991600" cy="39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5989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762000" y="1143000"/>
            <a:ext cx="8420100" cy="4114800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>
                <a:latin typeface="+mn-lt"/>
              </a:defRPr>
            </a:lvl1pPr>
          </a:lstStyle>
          <a:p>
            <a:endParaRPr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3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998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895750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762000" y="1440712"/>
            <a:ext cx="4133850" cy="4114800"/>
          </a:xfrm>
        </p:spPr>
        <p:txBody>
          <a:bodyPr/>
          <a:lstStyle>
            <a:lvl1pPr>
              <a:spcBef>
                <a:spcPts val="600"/>
              </a:spcBef>
              <a:defRPr sz="1600">
                <a:latin typeface="+mn-lt"/>
              </a:defRPr>
            </a:lvl1pPr>
            <a:lvl2pPr marL="475200" indent="-244475">
              <a:spcBef>
                <a:spcPts val="600"/>
              </a:spcBef>
              <a:buFont typeface="Yu Gothic UI" panose="020B0500000000000000" pitchFamily="50" charset="-128"/>
              <a:buChar char="･"/>
              <a:defRPr sz="1600">
                <a:latin typeface="+mn-lt"/>
              </a:defRPr>
            </a:lvl2pPr>
            <a:lvl3pPr marL="866775" indent="-228600">
              <a:spcBef>
                <a:spcPts val="600"/>
              </a:spcBef>
              <a:buFont typeface="Arial" pitchFamily="34" charset="0"/>
              <a:buChar char="–"/>
              <a:defRPr sz="1600">
                <a:latin typeface="+mn-lt"/>
              </a:defRPr>
            </a:lvl3pPr>
            <a:lvl4pPr marL="1190625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600">
                <a:latin typeface="+mn-lt"/>
              </a:defRPr>
            </a:lvl4pPr>
            <a:lvl5pPr marL="1530350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6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half" idx="10"/>
          </p:nvPr>
        </p:nvSpPr>
        <p:spPr>
          <a:xfrm>
            <a:off x="5019675" y="1440712"/>
            <a:ext cx="4133850" cy="4114800"/>
          </a:xfrm>
        </p:spPr>
        <p:txBody>
          <a:bodyPr/>
          <a:lstStyle>
            <a:lvl1pPr>
              <a:spcBef>
                <a:spcPts val="600"/>
              </a:spcBef>
              <a:defRPr sz="1600">
                <a:latin typeface="+mn-lt"/>
              </a:defRPr>
            </a:lvl1pPr>
            <a:lvl2pPr marL="475200" indent="-244475">
              <a:spcBef>
                <a:spcPts val="600"/>
              </a:spcBef>
              <a:buFont typeface="Yu Gothic UI" panose="020B0500000000000000" pitchFamily="50" charset="-128"/>
              <a:buChar char="･"/>
              <a:defRPr sz="1600">
                <a:latin typeface="+mn-lt"/>
              </a:defRPr>
            </a:lvl2pPr>
            <a:lvl3pPr marL="866775" indent="-228600">
              <a:spcBef>
                <a:spcPts val="600"/>
              </a:spcBef>
              <a:buFont typeface="Arial" pitchFamily="34" charset="0"/>
              <a:buChar char="–"/>
              <a:defRPr sz="1600">
                <a:latin typeface="+mn-lt"/>
              </a:defRPr>
            </a:lvl3pPr>
            <a:lvl4pPr marL="1190625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600">
                <a:latin typeface="+mn-lt"/>
              </a:defRPr>
            </a:lvl4pPr>
            <a:lvl5pPr marL="1530350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6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327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 hasCustomPrompt="1"/>
          </p:nvPr>
        </p:nvSpPr>
        <p:spPr>
          <a:xfrm>
            <a:off x="361406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half" idx="10" hasCustomPrompt="1"/>
          </p:nvPr>
        </p:nvSpPr>
        <p:spPr>
          <a:xfrm>
            <a:off x="3480795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9" name="テキスト プレースホルダー 2"/>
          <p:cNvSpPr>
            <a:spLocks noGrp="1"/>
          </p:cNvSpPr>
          <p:nvPr>
            <p:ph type="body" sz="half" idx="11" hasCustomPrompt="1"/>
          </p:nvPr>
        </p:nvSpPr>
        <p:spPr>
          <a:xfrm>
            <a:off x="6600184" y="1440712"/>
            <a:ext cx="2939143" cy="4114800"/>
          </a:xfrm>
        </p:spPr>
        <p:txBody>
          <a:bodyPr/>
          <a:lstStyle>
            <a:lvl1pPr>
              <a:spcBef>
                <a:spcPts val="600"/>
              </a:spcBef>
              <a:defRPr sz="1400">
                <a:latin typeface="+mn-lt"/>
              </a:defRPr>
            </a:lvl1pPr>
            <a:lvl2pPr marL="435600" indent="-255600">
              <a:spcBef>
                <a:spcPts val="400"/>
              </a:spcBef>
              <a:buFont typeface="Yu Gothic UI" panose="020B0500000000000000" pitchFamily="50" charset="-128"/>
              <a:buChar char="･"/>
              <a:defRPr sz="1400">
                <a:latin typeface="+mn-lt"/>
              </a:defRPr>
            </a:lvl2pPr>
            <a:lvl3pPr marL="771525" indent="-222250">
              <a:spcBef>
                <a:spcPts val="400"/>
              </a:spcBef>
              <a:buFont typeface="Arial" pitchFamily="34" charset="0"/>
              <a:buChar char="–"/>
              <a:defRPr sz="1400">
                <a:latin typeface="+mn-lt"/>
              </a:defRPr>
            </a:lvl3pPr>
            <a:lvl4pPr marL="1123950" indent="-201613">
              <a:spcBef>
                <a:spcPts val="600"/>
              </a:spcBef>
              <a:buSzPct val="70000"/>
              <a:buFont typeface="Wingdings" pitchFamily="2" charset="2"/>
              <a:buChar char="l"/>
              <a:defRPr sz="1400">
                <a:latin typeface="+mn-lt"/>
              </a:defRPr>
            </a:lvl4pPr>
            <a:lvl5pPr marL="1476375" indent="-190500">
              <a:spcBef>
                <a:spcPts val="600"/>
              </a:spcBef>
              <a:buSzPct val="70000"/>
              <a:buFont typeface="Arial" pitchFamily="34" charset="0"/>
              <a:buChar char="–"/>
              <a:defRPr sz="14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14pt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907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half" idx="1" hasCustomPrompt="1"/>
          </p:nvPr>
        </p:nvSpPr>
        <p:spPr>
          <a:xfrm>
            <a:off x="50428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sz="half" idx="10" hasCustomPrompt="1"/>
          </p:nvPr>
        </p:nvSpPr>
        <p:spPr>
          <a:xfrm>
            <a:off x="277123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2" name="テキスト プレースホルダー 2"/>
          <p:cNvSpPr>
            <a:spLocks noGrp="1"/>
          </p:cNvSpPr>
          <p:nvPr>
            <p:ph type="body" sz="half" idx="11" hasCustomPrompt="1"/>
          </p:nvPr>
        </p:nvSpPr>
        <p:spPr>
          <a:xfrm>
            <a:off x="503818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23" name="テキスト プレースホルダー 2"/>
          <p:cNvSpPr>
            <a:spLocks noGrp="1"/>
          </p:cNvSpPr>
          <p:nvPr>
            <p:ph type="body" sz="half" idx="12" hasCustomPrompt="1"/>
          </p:nvPr>
        </p:nvSpPr>
        <p:spPr>
          <a:xfrm>
            <a:off x="7305131" y="1440712"/>
            <a:ext cx="2115093" cy="4114800"/>
          </a:xfrm>
        </p:spPr>
        <p:txBody>
          <a:bodyPr/>
          <a:lstStyle>
            <a:lvl1pPr>
              <a:spcBef>
                <a:spcPts val="600"/>
              </a:spcBef>
              <a:defRPr sz="1200">
                <a:latin typeface="+mn-lt"/>
              </a:defRPr>
            </a:lvl1pPr>
            <a:lvl2pPr marL="361950" indent="-179388">
              <a:spcBef>
                <a:spcPts val="400"/>
              </a:spcBef>
              <a:buFont typeface="Yu Gothic UI" panose="020B0500000000000000" pitchFamily="50" charset="-128"/>
              <a:buChar char="･"/>
              <a:defRPr sz="1200">
                <a:latin typeface="+mn-lt"/>
              </a:defRPr>
            </a:lvl2pPr>
            <a:lvl3pPr marL="628650" indent="-179388">
              <a:spcBef>
                <a:spcPts val="400"/>
              </a:spcBef>
              <a:buFont typeface="Arial" pitchFamily="34" charset="0"/>
              <a:buChar char="–"/>
              <a:defRPr sz="1200">
                <a:latin typeface="+mn-lt"/>
              </a:defRPr>
            </a:lvl3pPr>
            <a:lvl4pPr marL="895350" indent="-179388">
              <a:spcBef>
                <a:spcPts val="600"/>
              </a:spcBef>
              <a:buSzPct val="70000"/>
              <a:buFont typeface="Wingdings" pitchFamily="2" charset="2"/>
              <a:buChar char="l"/>
              <a:defRPr sz="1200">
                <a:latin typeface="+mn-lt"/>
              </a:defRPr>
            </a:lvl4pPr>
            <a:lvl5pPr marL="1162050" indent="-179388">
              <a:spcBef>
                <a:spcPts val="400"/>
              </a:spcBef>
              <a:buSzPct val="70000"/>
              <a:buFont typeface="Arial" pitchFamily="34" charset="0"/>
              <a:buChar char="–"/>
              <a:defRPr sz="1200">
                <a:latin typeface="+mn-lt"/>
              </a:defRPr>
            </a:lvl5pPr>
          </a:lstStyle>
          <a:p>
            <a:pPr lvl="0"/>
            <a:r>
              <a:rPr lang="ja-JP" altLang="en-US" dirty="0"/>
              <a:t>マスター テキスト</a:t>
            </a:r>
            <a:r>
              <a:rPr lang="en-US" altLang="ja-JP" dirty="0"/>
              <a:t>12pt</a:t>
            </a:r>
            <a:endParaRPr lang="ja-JP" altLang="en-US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17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101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17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9510" y="152636"/>
            <a:ext cx="8552329" cy="396044"/>
          </a:xfrm>
        </p:spPr>
        <p:txBody>
          <a:bodyPr/>
          <a:lstStyle>
            <a:lvl1pPr algn="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" y="2813"/>
            <a:ext cx="901826" cy="630213"/>
          </a:xfrm>
          <a:prstGeom prst="rect">
            <a:avLst/>
          </a:prstGeom>
        </p:spPr>
      </p:pic>
      <p:sp>
        <p:nvSpPr>
          <p:cNvPr id="8" name="Line 5"/>
          <p:cNvSpPr>
            <a:spLocks noChangeShapeType="1"/>
          </p:cNvSpPr>
          <p:nvPr userDrawn="1"/>
        </p:nvSpPr>
        <p:spPr bwMode="gray">
          <a:xfrm>
            <a:off x="53312" y="633026"/>
            <a:ext cx="9751084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lvl="0" defTabSz="914400" eaLnBrk="1" latinLnBrk="0" hangingPunct="1"/>
            <a:endParaRPr lang="ja-JP" altLang="en-US" sz="18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774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white">
          <a:xfrm>
            <a:off x="457200" y="151200"/>
            <a:ext cx="8991600" cy="39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919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1714489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533614" y="6685130"/>
            <a:ext cx="382632" cy="1835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2000" tIns="36000" rIns="72000" bIns="3600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r">
              <a:lnSpc>
                <a:spcPct val="90000"/>
              </a:lnSpc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 lvl="0"/>
            <a:fld id="{457CCD3B-3046-4064-9B9F-E77E18CB25C9}" type="slidenum">
              <a:rPr lang="en-US" altLang="ja-JP" sz="800" smtClean="0">
                <a:solidFill>
                  <a:srgbClr val="4D4D4D"/>
                </a:solidFill>
                <a:latin typeface="+mn-ea"/>
                <a:ea typeface="+mn-ea"/>
              </a:rPr>
              <a:t>‹#›</a:t>
            </a:fld>
            <a:endParaRPr lang="ja-JP" altLang="en-US" sz="800" dirty="0">
              <a:solidFill>
                <a:srgbClr val="4D4D4D"/>
              </a:solidFill>
              <a:latin typeface="+mn-ea"/>
              <a:ea typeface="+mn-ea"/>
            </a:endParaRPr>
          </a:p>
        </p:txBody>
      </p:sp>
      <p:sp>
        <p:nvSpPr>
          <p:cNvPr id="1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152636"/>
            <a:ext cx="8991600" cy="3960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 defTabSz="914400" latinLnBrk="0">
              <a:buNone/>
            </a:pPr>
            <a:r>
              <a:rPr kumimoji="1" lang="ja-JP" altLang="en-US" dirty="0"/>
              <a:t>マスタータイトルの書式設定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7437243" y="6672819"/>
            <a:ext cx="1860395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800" b="1" i="0" kern="12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© 2020  </a:t>
            </a:r>
            <a:r>
              <a:rPr kumimoji="1" lang="en-US" altLang="ja-JP" sz="800" b="1" i="0" kern="1200" dirty="0" err="1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ipet</a:t>
            </a:r>
            <a:r>
              <a:rPr kumimoji="1" lang="en-US" altLang="ja-JP" sz="800" b="1" i="0" kern="12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 Insurance </a:t>
            </a:r>
            <a:r>
              <a:rPr kumimoji="1" lang="en-US" altLang="ja-JP" sz="800" b="1" i="0" kern="1200" dirty="0" err="1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Co.,Ltd</a:t>
            </a:r>
            <a:endParaRPr kumimoji="1" lang="ja-JP" altLang="en-US" sz="800" dirty="0">
              <a:solidFill>
                <a:schemeClr val="bg2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478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8" r:id="rId3"/>
    <p:sldLayoutId id="2147483686" r:id="rId4"/>
    <p:sldLayoutId id="2147483716" r:id="rId5"/>
    <p:sldLayoutId id="2147483717" r:id="rId6"/>
    <p:sldLayoutId id="2147483704" r:id="rId7"/>
  </p:sldLayoutIdLst>
  <p:hf hdr="0" ft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ja-JP" altLang="en-US" sz="2200" b="1" kern="1200" noProof="0" dirty="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algn="l" rtl="0" eaLnBrk="1" fontAlgn="base" hangingPunct="1">
        <a:spcBef>
          <a:spcPct val="3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1pPr>
      <a:lvl2pPr marL="539750" indent="-285750" algn="l" rtl="0" eaLnBrk="1" fontAlgn="base" hangingPunct="1">
        <a:spcBef>
          <a:spcPct val="30000"/>
        </a:spcBef>
        <a:spcAft>
          <a:spcPct val="0"/>
        </a:spcAft>
        <a:buFont typeface="Yu Gothic UI" panose="020B0500000000000000" pitchFamily="50" charset="-128"/>
        <a:buChar char="･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2pPr>
      <a:lvl3pPr marL="952500" indent="-222250" algn="l" rtl="0" eaLnBrk="1" fontAlgn="base" hangingPunct="1">
        <a:spcBef>
          <a:spcPct val="3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3pPr>
      <a:lvl4pPr marL="1390650" indent="-247650" algn="l" rtl="0" eaLnBrk="1" fontAlgn="base" hangingPunct="1">
        <a:spcBef>
          <a:spcPct val="30000"/>
        </a:spcBef>
        <a:spcAft>
          <a:spcPct val="0"/>
        </a:spcAft>
        <a:buSzPct val="70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4pPr>
      <a:lvl5pPr marL="18097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5pPr>
      <a:lvl6pPr marL="22669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6pPr>
      <a:lvl7pPr marL="27241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7pPr>
      <a:lvl8pPr marL="31813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8pPr>
      <a:lvl9pPr marL="36385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533614" y="6685130"/>
            <a:ext cx="382632" cy="1835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2000" tIns="36000" rIns="72000" bIns="3600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r">
              <a:lnSpc>
                <a:spcPct val="90000"/>
              </a:lnSpc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 lvl="0"/>
            <a:fld id="{457CCD3B-3046-4064-9B9F-E77E18CB25C9}" type="slidenum">
              <a:rPr lang="en-US" altLang="ja-JP" sz="800" smtClean="0">
                <a:solidFill>
                  <a:srgbClr val="4D4D4D"/>
                </a:solidFill>
                <a:latin typeface="+mn-ea"/>
                <a:ea typeface="+mn-ea"/>
              </a:rPr>
              <a:t>‹#›</a:t>
            </a:fld>
            <a:endParaRPr lang="ja-JP" altLang="en-US" sz="800" dirty="0">
              <a:solidFill>
                <a:srgbClr val="4D4D4D"/>
              </a:solidFill>
              <a:latin typeface="+mn-ea"/>
              <a:ea typeface="+mn-ea"/>
            </a:endParaRPr>
          </a:p>
        </p:txBody>
      </p:sp>
      <p:sp>
        <p:nvSpPr>
          <p:cNvPr id="1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152636"/>
            <a:ext cx="8991600" cy="3960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 defTabSz="914400" latinLnBrk="0">
              <a:buNone/>
            </a:pPr>
            <a:r>
              <a:rPr kumimoji="1" lang="ja-JP" altLang="en-US" dirty="0"/>
              <a:t>マスタータイトルの書式設定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7437243" y="6672819"/>
            <a:ext cx="1860395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800" b="1" i="0" kern="120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© 2020  </a:t>
            </a:r>
            <a:r>
              <a:rPr kumimoji="1" lang="en-US" altLang="ja-JP" sz="800" b="1" i="0" kern="1200" dirty="0" err="1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ipet</a:t>
            </a:r>
            <a:r>
              <a:rPr kumimoji="1" lang="en-US" altLang="ja-JP" sz="800" b="1" i="0" kern="12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 Insurance </a:t>
            </a:r>
            <a:r>
              <a:rPr kumimoji="1" lang="en-US" altLang="ja-JP" sz="800" b="1" i="0" kern="1200" dirty="0" err="1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+mj-ea"/>
                <a:ea typeface="+mj-ea"/>
                <a:cs typeface="+mn-cs"/>
              </a:rPr>
              <a:t>Co.,Ltd</a:t>
            </a:r>
            <a:endParaRPr kumimoji="1" lang="ja-JP" altLang="en-US" sz="800" dirty="0">
              <a:solidFill>
                <a:schemeClr val="bg2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9644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hf hdr="0" ft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ja-JP" altLang="en-US" sz="2200" b="1" kern="1200" noProof="0" dirty="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algn="l" rtl="0" eaLnBrk="1" fontAlgn="base" hangingPunct="1">
        <a:spcBef>
          <a:spcPct val="3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1pPr>
      <a:lvl2pPr marL="539750" indent="-285750" algn="l" rtl="0" eaLnBrk="1" fontAlgn="base" hangingPunct="1">
        <a:spcBef>
          <a:spcPct val="30000"/>
        </a:spcBef>
        <a:spcAft>
          <a:spcPct val="0"/>
        </a:spcAft>
        <a:buFont typeface="Yu Gothic UI" panose="020B0500000000000000" pitchFamily="50" charset="-128"/>
        <a:buChar char="･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2pPr>
      <a:lvl3pPr marL="952500" indent="-222250" algn="l" rtl="0" eaLnBrk="1" fontAlgn="base" hangingPunct="1">
        <a:spcBef>
          <a:spcPct val="3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3pPr>
      <a:lvl4pPr marL="1390650" indent="-247650" algn="l" rtl="0" eaLnBrk="1" fontAlgn="base" hangingPunct="1">
        <a:spcBef>
          <a:spcPct val="30000"/>
        </a:spcBef>
        <a:spcAft>
          <a:spcPct val="0"/>
        </a:spcAft>
        <a:buSzPct val="70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4pPr>
      <a:lvl5pPr marL="18097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メイリオ" pitchFamily="50" charset="-128"/>
          <a:cs typeface="メイリオ" pitchFamily="50" charset="-128"/>
        </a:defRPr>
      </a:lvl5pPr>
      <a:lvl6pPr marL="22669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6pPr>
      <a:lvl7pPr marL="27241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7pPr>
      <a:lvl8pPr marL="31813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8pPr>
      <a:lvl9pPr marL="3638550" indent="-228600" algn="l" rtl="0" eaLnBrk="1" fontAlgn="base" hangingPunct="1">
        <a:spcBef>
          <a:spcPct val="30000"/>
        </a:spcBef>
        <a:spcAft>
          <a:spcPct val="0"/>
        </a:spcAft>
        <a:buSzPct val="70000"/>
        <a:buChar char="–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9635" y="152636"/>
            <a:ext cx="9732065" cy="396044"/>
          </a:xfrm>
        </p:spPr>
        <p:txBody>
          <a:bodyPr/>
          <a:lstStyle/>
          <a:p>
            <a:r>
              <a:rPr lang="ja-JP" altLang="en-US" dirty="0">
                <a:solidFill>
                  <a:srgbClr val="FF6562"/>
                </a:solidFill>
              </a:rPr>
              <a:t>管理者必見</a:t>
            </a:r>
            <a:r>
              <a:rPr lang="en-US" altLang="ja-JP" dirty="0">
                <a:solidFill>
                  <a:srgbClr val="FF6562"/>
                </a:solidFill>
              </a:rPr>
              <a:t>⁉</a:t>
            </a:r>
            <a:r>
              <a:rPr lang="ja-JP" altLang="en-US" dirty="0">
                <a:solidFill>
                  <a:srgbClr val="FF6562"/>
                </a:solidFill>
              </a:rPr>
              <a:t>≪</a:t>
            </a:r>
            <a:r>
              <a:rPr lang="en-US" altLang="ja-JP" dirty="0">
                <a:solidFill>
                  <a:srgbClr val="FF6562"/>
                </a:solidFill>
              </a:rPr>
              <a:t>Management Journal</a:t>
            </a:r>
            <a:r>
              <a:rPr lang="ja-JP" altLang="en-US" dirty="0">
                <a:solidFill>
                  <a:srgbClr val="FF6562"/>
                </a:solidFill>
              </a:rPr>
              <a:t>≫ </a:t>
            </a:r>
            <a:r>
              <a:rPr lang="en-US" altLang="ja-JP" dirty="0">
                <a:solidFill>
                  <a:schemeClr val="tx1"/>
                </a:solidFill>
              </a:rPr>
              <a:t>7</a:t>
            </a:r>
            <a:r>
              <a:rPr lang="ja-JP" altLang="en-US" dirty="0">
                <a:solidFill>
                  <a:schemeClr val="tx1"/>
                </a:solidFill>
              </a:rPr>
              <a:t>月度運営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CB2D061-3DBE-4F91-B0BF-B21310C790E5}"/>
              </a:ext>
            </a:extLst>
          </p:cNvPr>
          <p:cNvCxnSpPr/>
          <p:nvPr/>
        </p:nvCxnSpPr>
        <p:spPr bwMode="auto">
          <a:xfrm>
            <a:off x="59635" y="633276"/>
            <a:ext cx="9754108" cy="0"/>
          </a:xfrm>
          <a:prstGeom prst="line">
            <a:avLst/>
          </a:prstGeom>
          <a:solidFill>
            <a:srgbClr val="FF6600"/>
          </a:solidFill>
          <a:ln w="38100" cap="flat" cmpd="sng" algn="ctr">
            <a:solidFill>
              <a:srgbClr val="FF656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AutoShape 3">
            <a:extLst>
              <a:ext uri="{FF2B5EF4-FFF2-40B4-BE49-F238E27FC236}">
                <a16:creationId xmlns:a16="http://schemas.microsoft.com/office/drawing/2014/main" id="{75071E52-4906-40F5-A64C-8C3248B82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" y="712788"/>
            <a:ext cx="9754107" cy="492443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Aft>
                <a:spcPts val="0"/>
              </a:spcAft>
              <a:defRPr/>
            </a:pPr>
            <a:r>
              <a:rPr lang="en-US" altLang="ja-JP" b="1" dirty="0">
                <a:latin typeface="+mn-ea"/>
                <a:ea typeface="+mn-ea"/>
                <a:cs typeface="メイリオ" pitchFamily="50" charset="-128"/>
              </a:rPr>
              <a:t>7</a:t>
            </a:r>
            <a:r>
              <a:rPr lang="ja-JP" altLang="en-US" b="1" dirty="0">
                <a:latin typeface="+mn-ea"/>
                <a:ea typeface="+mn-ea"/>
                <a:cs typeface="メイリオ" pitchFamily="50" charset="-128"/>
              </a:rPr>
              <a:t>月度運営のチェックシート</a:t>
            </a:r>
            <a:r>
              <a:rPr lang="ja-JP" altLang="en-US" sz="1200" dirty="0">
                <a:latin typeface="Arial"/>
                <a:ea typeface="メイリオ" pitchFamily="50" charset="-128"/>
                <a:cs typeface="メイリオ" pitchFamily="50" charset="-128"/>
              </a:rPr>
              <a:t>（下記チェックシートの内容は、自組織の運営に合わせて自由に修正してください♪）</a:t>
            </a:r>
            <a:endParaRPr lang="ja-JP" altLang="en-US" dirty="0">
              <a:latin typeface="Arial"/>
              <a:ea typeface="メイリオ" pitchFamily="50" charset="-128"/>
              <a:cs typeface="メイリオ" pitchFamily="50" charset="-128"/>
            </a:endParaRPr>
          </a:p>
          <a:p>
            <a:pPr eaLnBrk="0" hangingPunct="0">
              <a:spcAft>
                <a:spcPts val="0"/>
              </a:spcAft>
              <a:defRPr/>
            </a:pPr>
            <a:endParaRPr lang="en-US" altLang="ja-JP" dirty="0">
              <a:solidFill>
                <a:srgbClr val="4D4D4D"/>
              </a:solidFill>
              <a:latin typeface="Arial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1DC49D-B719-4DD3-9DAB-4F54C55C0861}"/>
              </a:ext>
            </a:extLst>
          </p:cNvPr>
          <p:cNvSpPr/>
          <p:nvPr/>
        </p:nvSpPr>
        <p:spPr>
          <a:xfrm>
            <a:off x="0" y="305511"/>
            <a:ext cx="26068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日付：</a:t>
            </a:r>
            <a:r>
              <a:rPr lang="en-US" altLang="ja-JP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2021</a:t>
            </a:r>
            <a:r>
              <a:rPr lang="ja-JP" altLang="en-US" sz="1200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年 </a:t>
            </a:r>
            <a:r>
              <a:rPr lang="en-US" altLang="ja-JP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1200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200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14</a:t>
            </a:r>
            <a:r>
              <a:rPr lang="ja-JP" altLang="en-US" sz="1200" dirty="0">
                <a:solidFill>
                  <a:srgbClr val="4D4D4D"/>
                </a:solidFill>
                <a:latin typeface="Arial"/>
                <a:ea typeface="メイリオ" pitchFamily="50" charset="-128"/>
                <a:cs typeface="メイリオ" pitchFamily="50" charset="-128"/>
              </a:rPr>
              <a:t>日（月）</a:t>
            </a:r>
            <a:endParaRPr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23EFFB6-77C7-4973-9311-87506FB102F2}"/>
              </a:ext>
            </a:extLst>
          </p:cNvPr>
          <p:cNvSpPr/>
          <p:nvPr/>
        </p:nvSpPr>
        <p:spPr>
          <a:xfrm>
            <a:off x="59635" y="42723"/>
            <a:ext cx="1764000" cy="252000"/>
          </a:xfrm>
          <a:prstGeom prst="roundRect">
            <a:avLst/>
          </a:prstGeom>
          <a:solidFill>
            <a:srgbClr val="FBDDDC"/>
          </a:solidFill>
          <a:ln w="19050">
            <a:solidFill>
              <a:srgbClr val="FBDDDC"/>
            </a:solidFill>
          </a:ln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ＭＳ Ｐゴシック" charset="-128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rgbClr val="FF65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日本経済新聞休刊日</a:t>
            </a:r>
            <a:endParaRPr lang="en-US" altLang="ja-JP" sz="1400" b="1" dirty="0">
              <a:solidFill>
                <a:srgbClr val="FF65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4A51944-A2F8-4B17-8A82-CA57D26E7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3478"/>
              </p:ext>
            </p:extLst>
          </p:nvPr>
        </p:nvGraphicFramePr>
        <p:xfrm>
          <a:off x="185307" y="1009645"/>
          <a:ext cx="9684000" cy="5796000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155785928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8018881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79909331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4185784076"/>
                    </a:ext>
                  </a:extLst>
                </a:gridCol>
                <a:gridCol w="4716000">
                  <a:extLst>
                    <a:ext uri="{9D8B030D-6E8A-4147-A177-3AD203B41FA5}">
                      <a16:colId xmlns:a16="http://schemas.microsoft.com/office/drawing/2014/main" val="262604434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No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ｶﾃｺﾞﾘｰ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ﾁｪｯｸ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ポイント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説明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5523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目標設定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自組織やグループの目標（月責）等の共有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何でも共有、「見える化」が重要です★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新年度の表彰等も含め、見やすい・わかりやすい表現（掲示）等工夫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967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個々の目標の把握・作成、共有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個々人の目標（主に月々の給与や、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月に必要な金額から逆算。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月の夏休みにかかる費用も計画）等を把握。その目標の積み重ねの先に、組織の目標の達成ができるよう調整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5753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最高の成績（過去）の見える化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オリンピックの話題に合わせて、過去最高記録を見える化。オリンピックが開催されるかはわかりませんが、インフルエンサーのがんばっている姿は、私たちを支えます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52628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半期（</a:t>
                      </a:r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半期）ごとの進捗確認（目標の把握）、共有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半期の目標等に対する進捗の確認、管理者や本人等との共有。可能な限り「見える化」</a:t>
                      </a:r>
                      <a:endParaRPr lang="en-US" altLang="ja-JP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また、昨今の業務運営において「チャレンジ月」や「記念月」の概念が無くなる会社も多数。しかしながら、長年がんばっていた月に変わりはなく、その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DNA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を活用。「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半期」ではなく、「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半期」の目標も必ず設定して、「目標（給与）」に対する残数値を指導！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208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月度の有効活用と準備（ムードの醸成）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359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スケジュール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早期稼働・ラップの設定等</a:t>
                      </a:r>
                      <a:endParaRPr lang="en-US" altLang="ja-JP" sz="105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施策やリストアップ整備の時間、未達成者へのフォローの締め切りと事前のアナウス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この日までに、ここまでの目標（ラップ）が未達成だったら、今月はみんなでこれをする等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659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中盤･後半対策等</a:t>
                      </a:r>
                      <a:endParaRPr lang="en-US" altLang="zh-TW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スケジュールや家庭環境等も見据え</a:t>
                      </a:r>
                    </a:p>
                  </a:txBody>
                  <a:tcPr marL="36000" marR="36000" marT="0" marB="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ヵ月間の中で、メリハリをつけ運営。イベントの有効活用（七夕･暑中見舞い等）。また、お子さまがいる場合、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月後半に夏休みに入り、活動に制限の可能性。早めの対策を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615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暑中見舞いの有効活用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暑中見舞いの時季は、小暑（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日頃）から立秋（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日頃）前までといわれます。後半対策や、提案しているお客さまへの「シロクロ」をつけるきっかけ等に活用も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016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幹部とのスケジュールの共有（含自身の予定）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イベントや会議だけでなく、リーダー（自分自身）のスケジュールは、明示しておきましょう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9753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事務職員さんとのコミュニケーションの日の設定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私たちの活動を支えてくれているバックオフィス部門。日々のコミュニケーションだけでなく、労いの場や、差し入れ等工夫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1471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後援者対策やイベントの準備と共有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コロナ禍でのオンライン対応や、自治体の企画への積極参加、オンラインコミュニティーへのアンテナ、ハガキ（手紙）等の積極活用等、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80616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運営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活動物資の準備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月の運営に応じた活動物資の用意（お客さまが「受け取りやすい」物資を工夫）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（震災支援、防災グッズ（台風）、夏バテ対策グッズ、地方創生に資する関連物資等）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8937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モチベーション管理の先回り（誰が落ち込んでいる？）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月のお給料が少ない、会社に慣れない、家族関係の悩み等、思うように活動に集中できていない所属員はいませんか？悩みの大きさを自分の主観で判断せず、相手の立場で感じる</a:t>
                      </a:r>
                      <a:r>
                        <a:rPr kumimoji="1" lang="en-US" altLang="ja-JP" sz="900" i="1" dirty="0">
                          <a:latin typeface="+mn-ea"/>
                          <a:ea typeface="+mn-ea"/>
                        </a:rPr>
                        <a:t>!</a:t>
                      </a:r>
                      <a:endParaRPr kumimoji="1" lang="ja-JP" altLang="en-US" sz="900" i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998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朝礼の計画、それにともなう準備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教育（きょういく）朝礼が、今日行く（きょういく）朝礼になっていますか？自分（リーダー）の言葉は、伝わっていますか？朝の貴重な時間、しっかりと事前準備のうえ臨む！</a:t>
                      </a:r>
                      <a:endParaRPr kumimoji="1" lang="en-US" altLang="ja-JP" sz="9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86268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暑中見舞いの有効活用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暑中見舞いの時季は、小暑（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日頃）から立秋（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日頃）前までといわれます。後半対策や、提案しているお客さまへの「シロクロ」をつけるきっかけ等に活用も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2616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法人･相続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決算対策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直近決算月（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月）を迎えられる法人先に優先訪問。決算対策のアドバイス等徹底</a:t>
                      </a:r>
                      <a:endParaRPr lang="en-US" altLang="ja-JP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rtl="0" fontAlgn="ctr"/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月が決算の会社は、全体の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10.8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月に次いで多い。（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月で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9367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相続対策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とくに生前贈与。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年度税制改正大綱における贈与税の「暦年課税制度のあり方を見直す」の話題を活用。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死亡前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年より長くさかのぼって相続財産に含める可能性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日経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6.12))</a:t>
                      </a:r>
                      <a:endParaRPr lang="ja-JP" altLang="en-US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39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91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9635" y="152636"/>
            <a:ext cx="9732065" cy="396044"/>
          </a:xfrm>
        </p:spPr>
        <p:txBody>
          <a:bodyPr/>
          <a:lstStyle/>
          <a:p>
            <a:r>
              <a:rPr lang="ja-JP" altLang="en-US" dirty="0">
                <a:solidFill>
                  <a:srgbClr val="FF6562"/>
                </a:solidFill>
              </a:rPr>
              <a:t>管理者必見</a:t>
            </a:r>
            <a:r>
              <a:rPr lang="en-US" altLang="ja-JP" dirty="0">
                <a:solidFill>
                  <a:srgbClr val="FF6562"/>
                </a:solidFill>
              </a:rPr>
              <a:t>⁉</a:t>
            </a:r>
            <a:r>
              <a:rPr lang="ja-JP" altLang="en-US" dirty="0">
                <a:solidFill>
                  <a:srgbClr val="FF6562"/>
                </a:solidFill>
              </a:rPr>
              <a:t>≪</a:t>
            </a:r>
            <a:r>
              <a:rPr lang="en-US" altLang="ja-JP" dirty="0">
                <a:solidFill>
                  <a:srgbClr val="FF6562"/>
                </a:solidFill>
              </a:rPr>
              <a:t>Management Journal</a:t>
            </a:r>
            <a:r>
              <a:rPr lang="ja-JP" altLang="en-US" dirty="0">
                <a:solidFill>
                  <a:srgbClr val="FF6562"/>
                </a:solidFill>
              </a:rPr>
              <a:t>≫ </a:t>
            </a:r>
            <a:r>
              <a:rPr lang="en-US" altLang="ja-JP" dirty="0">
                <a:solidFill>
                  <a:schemeClr val="tx1"/>
                </a:solidFill>
              </a:rPr>
              <a:t>7</a:t>
            </a:r>
            <a:r>
              <a:rPr lang="ja-JP" altLang="en-US" dirty="0">
                <a:solidFill>
                  <a:schemeClr val="tx1"/>
                </a:solidFill>
              </a:rPr>
              <a:t>月度優先訪問先ヒント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AutoShape 3">
            <a:extLst>
              <a:ext uri="{FF2B5EF4-FFF2-40B4-BE49-F238E27FC236}">
                <a16:creationId xmlns:a16="http://schemas.microsoft.com/office/drawing/2014/main" id="{FB48ACAE-8137-44E2-A64E-60DDF1B93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712788"/>
            <a:ext cx="9677400" cy="24622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Aft>
                <a:spcPts val="0"/>
              </a:spcAft>
              <a:defRPr/>
            </a:pPr>
            <a:r>
              <a:rPr lang="en-US" altLang="ja-JP" b="1" dirty="0">
                <a:latin typeface="+mn-ea"/>
                <a:ea typeface="+mn-ea"/>
                <a:cs typeface="メイリオ" pitchFamily="50" charset="-128"/>
              </a:rPr>
              <a:t>7</a:t>
            </a:r>
            <a:r>
              <a:rPr lang="ja-JP" altLang="en-US" b="1" dirty="0">
                <a:latin typeface="+mn-ea"/>
                <a:ea typeface="+mn-ea"/>
                <a:cs typeface="メイリオ" pitchFamily="50" charset="-128"/>
              </a:rPr>
              <a:t>月度の優先訪問先ヒント</a:t>
            </a:r>
            <a:r>
              <a:rPr lang="ja-JP" altLang="en-US" sz="1200" dirty="0">
                <a:latin typeface="+mn-ea"/>
                <a:ea typeface="+mn-ea"/>
                <a:cs typeface="メイリオ" pitchFamily="50" charset="-128"/>
              </a:rPr>
              <a:t>（下記チェックシートの内容は、自身の運営に合わせて自由に修正してください♪）</a:t>
            </a:r>
            <a:endParaRPr lang="ja-JP" altLang="en-US" dirty="0">
              <a:latin typeface="+mn-ea"/>
              <a:ea typeface="+mn-ea"/>
              <a:cs typeface="メイリオ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CB2D061-3DBE-4F91-B0BF-B21310C790E5}"/>
              </a:ext>
            </a:extLst>
          </p:cNvPr>
          <p:cNvCxnSpPr/>
          <p:nvPr/>
        </p:nvCxnSpPr>
        <p:spPr bwMode="auto">
          <a:xfrm>
            <a:off x="59635" y="633276"/>
            <a:ext cx="9754108" cy="0"/>
          </a:xfrm>
          <a:prstGeom prst="line">
            <a:avLst/>
          </a:prstGeom>
          <a:solidFill>
            <a:srgbClr val="FF6600"/>
          </a:solidFill>
          <a:ln w="38100" cap="flat" cmpd="sng" algn="ctr">
            <a:solidFill>
              <a:srgbClr val="FF656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532AA58-7A48-4B7B-A765-3C9F67D55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69008"/>
              </p:ext>
            </p:extLst>
          </p:nvPr>
        </p:nvGraphicFramePr>
        <p:xfrm>
          <a:off x="185307" y="1000016"/>
          <a:ext cx="9684000" cy="4500000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155785928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8018881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79909331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4185784076"/>
                    </a:ext>
                  </a:extLst>
                </a:gridCol>
                <a:gridCol w="4716000">
                  <a:extLst>
                    <a:ext uri="{9D8B030D-6E8A-4147-A177-3AD203B41FA5}">
                      <a16:colId xmlns:a16="http://schemas.microsoft.com/office/drawing/2014/main" val="262604434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No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ｶﾃｺﾞﾘｰ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ﾁｪｯｸ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ポイント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説明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5523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年齢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・節目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被年齢アップのお客さま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･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月がお誕生日のお客さま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保険料を計算する年齢が上がると、あわせて保険料が上がります。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その前に、保障を案内しましょう！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967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35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59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歳の誕生日を迎えられたお客さま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ねんきん定期便の詳細版が送付されるため、セカンドライフの計画が建てられます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5753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歳以上のお客さま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ワクチンの接種前に、医療保障の最新化や拡充を徹底。副作用には要注意ですね！</a:t>
                      </a:r>
                    </a:p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また、年金支払通知書は、原則年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月）に、６月支給期における支給額を記載して送付されます。セカンドライフを見据え、積立に医療等、シミュレーションをもとに最適なプランを提案！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歳の方は所得控除を確認。公的年金等控除額も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歳を節目に変わります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096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歳のお客さま</a:t>
                      </a:r>
                      <a:endParaRPr lang="en-US" altLang="ja-JP" sz="105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ja-JP" altLang="en-US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79228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お客さま　　情報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・契約等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基礎疾患等を有するお客さま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ワクチンの接種前に、医療保障の最新化や拡充を徹底。体況で加入できない方は、審査のいらない積立系商品を医療保険の代替として訴求（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4.27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6.10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journal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等も活用）</a:t>
                      </a:r>
                      <a:endParaRPr lang="en-US" altLang="ja-JP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3611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公務員の方等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公務員の方の賞与日は、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年度は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日（水）と、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日（金）。また、自身のお客さま（職域等）の賞与日は可能な限り把握しておきたいですね！既契約の満期対策も！！</a:t>
                      </a:r>
                      <a:endParaRPr lang="en-US" altLang="ja-JP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8968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住民税の税額確定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（新卒・働き始めて）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年目の方等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昨年度の年収をもとに住民税が確定。可処分所得の増減から、保障の見直し（積立）等提案の機会！また、働き始めて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年目の方は、初めて住民税が天引き。生命保険料控除で節税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6722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加入後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ヵ月（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ヵ月）以内のお客さま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ご契約いただいてから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か月以内、そして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カ月以内は特に「後継契約にご加入いただきやすい期間」です。この時期を有効に活用し、さらなる満足度を追求・実現しましょう！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7438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損害保険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自動車保険の更新月のお客さま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保障の充実はもちろん、損害保険の保険料を下げて、生命保険を充実等、「損保と生保」、さらには「親と子ども」等、世帯全体の保険料を考えて（安くして）新しい保障を準備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0449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ペット飼育者や引っ越し（転勤等）をされた方</a:t>
                      </a:r>
                      <a:endParaRPr lang="en-US" altLang="ja-JP" sz="105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ペット保険や火災保険／含む更新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ペット保険等の小口の保険に対し、需用や加入の有無を確認。また、転勤者への火災保険や、地震の話題等、小口系の保険を訴求。また、更新のタイミングも確認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2616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法人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・相続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月決算の法人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直近決算月（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月）を迎えられる法人先に優先訪問。決算対策のアドバイス等徹底</a:t>
                      </a:r>
                      <a:endParaRPr lang="en-US" altLang="ja-JP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rtl="0" fontAlgn="ctr"/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月が決算の会社は、全体の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10.8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月に次いで多い。（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月で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214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業績減少企業（コロナ対応）や名義変更プラン加入会社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名義変更プランの毀損にともなう後継保険の提案や、コロナによる売上の乱高下にともなう加入保険の洗い替え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利益減少分を利益繰延系商品の解約で対応。その後継契約に需要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1176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相続対策のお客さま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とくに生前贈与。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年度税制改正大綱における贈与税の「暦年課税制度のあり方を見直す」の話題を活用。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死亡前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年より長くさかのぼって相続財産に含める可能性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日経</a:t>
                      </a:r>
                      <a:r>
                        <a:rPr lang="en-US" altLang="ja-JP" sz="900" b="0" i="0" u="none" strike="noStrike" dirty="0">
                          <a:solidFill>
                            <a:srgbClr val="3E3A39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6.12))</a:t>
                      </a:r>
                      <a:endParaRPr lang="ja-JP" altLang="en-US" sz="900" b="0" i="0" u="none" strike="noStrike" dirty="0">
                        <a:solidFill>
                          <a:srgbClr val="3E3A39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66377"/>
                  </a:ext>
                </a:extLst>
              </a:tr>
            </a:tbl>
          </a:graphicData>
        </a:graphic>
      </p:graphicFrame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09F7372-F128-4137-859A-CBBB1935E756}"/>
              </a:ext>
            </a:extLst>
          </p:cNvPr>
          <p:cNvSpPr/>
          <p:nvPr/>
        </p:nvSpPr>
        <p:spPr>
          <a:xfrm>
            <a:off x="6413500" y="5500635"/>
            <a:ext cx="3479800" cy="507831"/>
          </a:xfrm>
          <a:prstGeom prst="rect">
            <a:avLst/>
          </a:prstGeom>
        </p:spPr>
        <p:txBody>
          <a:bodyPr wrap="square" rIns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国際赤十字・赤新月社連盟、世界献血団体連盟、国際輸血学会が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2004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年に制定。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ABO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式血液型を発見した生物学者・カール・ラントシュタイナーの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1868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年の誕生日</a:t>
            </a:r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9C30FADF-6378-477A-B011-D8558B4FE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204654"/>
              </p:ext>
            </p:extLst>
          </p:nvPr>
        </p:nvGraphicFramePr>
        <p:xfrm>
          <a:off x="129394" y="5780851"/>
          <a:ext cx="3744000" cy="102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1045014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32799525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1342349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9384537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11916428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91910623"/>
                    </a:ext>
                  </a:extLst>
                </a:gridCol>
              </a:tblGrid>
              <a:tr h="20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日経平均</a:t>
                      </a:r>
                      <a:r>
                        <a:rPr lang="en-US" altLang="ja-JP" sz="700" b="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/</a:t>
                      </a:r>
                      <a:r>
                        <a:rPr lang="ja-JP" altLang="en-US" sz="700" b="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前日比</a:t>
                      </a:r>
                      <a:endParaRPr lang="ja-JP" altLang="en-US" sz="800" b="0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28,948.73/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定期預金金利</a:t>
                      </a:r>
                      <a:r>
                        <a:rPr lang="en-US" altLang="zh-TW" sz="6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(1,000</a:t>
                      </a:r>
                      <a:r>
                        <a:rPr lang="zh-TW" altLang="en-US" sz="6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万以上</a:t>
                      </a:r>
                      <a:r>
                        <a:rPr lang="en-US" altLang="zh-TW" sz="6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/10</a:t>
                      </a:r>
                      <a:r>
                        <a:rPr lang="zh-TW" altLang="en-US" sz="6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</a:t>
                      </a:r>
                      <a:r>
                        <a:rPr lang="en-US" altLang="zh-TW" sz="6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)</a:t>
                      </a:r>
                      <a:endParaRPr lang="en-US" altLang="zh-TW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0.002%</a:t>
                      </a:r>
                      <a:endParaRPr lang="en-US" altLang="ja-JP" sz="700" b="0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1800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72255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TOPIX</a:t>
                      </a:r>
                      <a:endParaRPr 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1,954.02/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国債（</a:t>
                      </a:r>
                      <a:r>
                        <a:rPr lang="en-US" altLang="ja-JP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</a:t>
                      </a:r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年）</a:t>
                      </a:r>
                      <a:r>
                        <a:rPr lang="en-US" altLang="ja-JP" sz="7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/</a:t>
                      </a:r>
                      <a:r>
                        <a:rPr lang="ja-JP" altLang="en-US" sz="700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前日差</a:t>
                      </a:r>
                      <a:endParaRPr lang="ja-JP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-0.120%/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309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ダウ平均</a:t>
                      </a:r>
                      <a:endParaRPr lang="ja-JP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34,479.6/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国債（</a:t>
                      </a:r>
                      <a:r>
                        <a:rPr lang="en-US" altLang="ja-JP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年）</a:t>
                      </a:r>
                      <a:endParaRPr lang="ja-JP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0.030%/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7934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上海総合指数</a:t>
                      </a:r>
                      <a:endParaRPr lang="zh-CN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3,589.75/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米国債（</a:t>
                      </a:r>
                      <a:r>
                        <a:rPr lang="en-US" altLang="ja-JP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年）</a:t>
                      </a:r>
                      <a:endParaRPr lang="ja-JP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1.451%/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720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ドル円</a:t>
                      </a:r>
                      <a:endParaRPr lang="ja-JP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109.43-44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 dirty="0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中国国債</a:t>
                      </a:r>
                      <a:r>
                        <a:rPr lang="en-US" altLang="zh-CN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(10</a:t>
                      </a:r>
                      <a:r>
                        <a:rPr lang="zh-CN" altLang="en-US" sz="800" b="1" u="none" strike="noStrike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年）</a:t>
                      </a:r>
                      <a:endParaRPr lang="zh-CN" altLang="en-US" sz="800" b="1" i="0" u="none" strike="noStrike" dirty="0">
                        <a:solidFill>
                          <a:srgbClr val="3E3A39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D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3.126%/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700" b="0" i="0" u="none" strike="noStrike" dirty="0">
                          <a:solidFill>
                            <a:srgbClr val="3E3A39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104576"/>
                  </a:ext>
                </a:extLst>
              </a:tr>
            </a:tbl>
          </a:graphicData>
        </a:graphic>
      </p:graphicFrame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BD289E0B-7341-4A16-845C-C16C95EA9E0D}"/>
              </a:ext>
            </a:extLst>
          </p:cNvPr>
          <p:cNvSpPr/>
          <p:nvPr/>
        </p:nvSpPr>
        <p:spPr>
          <a:xfrm>
            <a:off x="3933710" y="5531147"/>
            <a:ext cx="972000" cy="216000"/>
          </a:xfrm>
          <a:prstGeom prst="roundRect">
            <a:avLst>
              <a:gd name="adj" fmla="val 36788"/>
            </a:avLst>
          </a:prstGeom>
          <a:solidFill>
            <a:srgbClr val="FF6562"/>
          </a:solidFill>
        </p:spPr>
        <p:txBody>
          <a:bodyPr wrap="square" lIns="0" tIns="36000" rIns="0" bIns="36000" anchor="ctr">
            <a:no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今日は何の日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4CDF967-4FF2-4263-A831-788623FD8382}"/>
              </a:ext>
            </a:extLst>
          </p:cNvPr>
          <p:cNvSpPr/>
          <p:nvPr/>
        </p:nvSpPr>
        <p:spPr>
          <a:xfrm>
            <a:off x="4905709" y="5500635"/>
            <a:ext cx="16411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1" indent="-88900" fontAlgn="ctr">
              <a:buFont typeface="Arial" panose="020B0604020202020204" pitchFamily="34" charset="0"/>
              <a:buChar char="•"/>
              <a:defRPr/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世界献血者デー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lvl="1" indent="-88900" fontAlgn="ctr">
              <a:buFont typeface="Arial" panose="020B0604020202020204" pitchFamily="34" charset="0"/>
              <a:buChar char="•"/>
              <a:defRPr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映倫発足の日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lvl="1" indent="-88900" fontAlgn="ctr">
              <a:buFont typeface="Arial" panose="020B0604020202020204" pitchFamily="34" charset="0"/>
              <a:buChar char="•"/>
              <a:defRPr/>
            </a:pPr>
            <a:r>
              <a:rPr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五輪旗制定記念日</a:t>
            </a:r>
            <a:endParaRPr lang="en-US" altLang="zh-TW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lvl="1" indent="-88900" fontAlgn="ctr">
              <a:buFont typeface="Arial" panose="020B0604020202020204" pitchFamily="34" charset="0"/>
              <a:buChar char="•"/>
              <a:defRPr/>
            </a:pPr>
            <a:r>
              <a:rPr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手羽先記念日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7C53413-204E-4288-AD22-04FFFF8A920B}"/>
              </a:ext>
            </a:extLst>
          </p:cNvPr>
          <p:cNvSpPr/>
          <p:nvPr/>
        </p:nvSpPr>
        <p:spPr>
          <a:xfrm>
            <a:off x="3961827" y="6124556"/>
            <a:ext cx="972000" cy="216000"/>
          </a:xfrm>
          <a:prstGeom prst="roundRect">
            <a:avLst>
              <a:gd name="adj" fmla="val 36788"/>
            </a:avLst>
          </a:prstGeom>
          <a:solidFill>
            <a:srgbClr val="FF6562"/>
          </a:solidFill>
        </p:spPr>
        <p:txBody>
          <a:bodyPr wrap="square" lIns="0" tIns="36000" rIns="0" bIns="36000" anchor="ctr">
            <a:no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誕生日うらない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A7804F3-90E1-4C4C-97CE-A99E8E9855B0}"/>
              </a:ext>
            </a:extLst>
          </p:cNvPr>
          <p:cNvSpPr/>
          <p:nvPr/>
        </p:nvSpPr>
        <p:spPr>
          <a:xfrm>
            <a:off x="4879638" y="6124619"/>
            <a:ext cx="13708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本日生まれの方の特徴</a:t>
            </a:r>
            <a:r>
              <a:rPr kumimoji="1"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016D105-4A7D-4502-86C4-0BECE0FA07FF}"/>
              </a:ext>
            </a:extLst>
          </p:cNvPr>
          <p:cNvSpPr/>
          <p:nvPr/>
        </p:nvSpPr>
        <p:spPr bwMode="auto">
          <a:xfrm>
            <a:off x="3981077" y="6374260"/>
            <a:ext cx="360000" cy="432000"/>
          </a:xfrm>
          <a:prstGeom prst="rect">
            <a:avLst/>
          </a:prstGeom>
          <a:solidFill>
            <a:srgbClr val="FFCCCC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EA555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長所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5C0520E-3BDC-4F58-8450-C9DF480542AE}"/>
              </a:ext>
            </a:extLst>
          </p:cNvPr>
          <p:cNvSpPr/>
          <p:nvPr/>
        </p:nvSpPr>
        <p:spPr bwMode="auto">
          <a:xfrm>
            <a:off x="5746539" y="6374260"/>
            <a:ext cx="360000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短所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B113F7A-10C0-4174-B9B2-7CDA9BC83E88}"/>
              </a:ext>
            </a:extLst>
          </p:cNvPr>
          <p:cNvSpPr/>
          <p:nvPr/>
        </p:nvSpPr>
        <p:spPr>
          <a:xfrm>
            <a:off x="9278653" y="6689878"/>
            <a:ext cx="6976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詳細はこちら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536FE56D-F8C5-4A2C-BF53-D287A3073D05}"/>
              </a:ext>
            </a:extLst>
          </p:cNvPr>
          <p:cNvSpPr/>
          <p:nvPr/>
        </p:nvSpPr>
        <p:spPr bwMode="auto">
          <a:xfrm>
            <a:off x="8792225" y="6225445"/>
            <a:ext cx="540000" cy="54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36000" tIns="36000" rIns="36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t>誕生日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Arial"/>
              <a:ea typeface="メイリオ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t>カラー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Arial"/>
              <a:ea typeface="メイリオ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t>赤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t>色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Arial"/>
              <a:ea typeface="メイリオ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B10CC9F-F265-42D8-A46E-030AF4D55858}"/>
              </a:ext>
            </a:extLst>
          </p:cNvPr>
          <p:cNvSpPr/>
          <p:nvPr/>
        </p:nvSpPr>
        <p:spPr>
          <a:xfrm>
            <a:off x="4359808" y="6374260"/>
            <a:ext cx="136800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4138" lvl="0" indent="-84138" fontAlgn="ctr">
              <a:buFont typeface="Arial" panose="020B0604020202020204" pitchFamily="34" charset="0"/>
              <a:buChar char="•"/>
              <a:defRPr/>
            </a:pPr>
            <a:r>
              <a:rPr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発想力がある</a:t>
            </a:r>
          </a:p>
          <a:p>
            <a:pPr marL="84138" lvl="0" indent="-84138" fontAlgn="ctr">
              <a:buFont typeface="Arial" panose="020B0604020202020204" pitchFamily="34" charset="0"/>
              <a:buChar char="•"/>
              <a:defRPr/>
            </a:pPr>
            <a:r>
              <a:rPr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価値観がはっきりしている</a:t>
            </a:r>
          </a:p>
          <a:p>
            <a:pPr marL="84138" lvl="0" indent="-84138" fontAlgn="ctr">
              <a:buFont typeface="Arial" panose="020B0604020202020204" pitchFamily="34" charset="0"/>
              <a:buChar char="•"/>
              <a:defRPr/>
            </a:pPr>
            <a:r>
              <a:rPr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知性あふれる会話</a:t>
            </a:r>
            <a:endParaRPr kumimoji="1" lang="ja-JP" altLang="en-US" sz="900" dirty="0">
              <a:solidFill>
                <a:srgbClr val="3E3A3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F6BE2CE-1AB2-460E-B15F-6FC7D3DF96BD}"/>
              </a:ext>
            </a:extLst>
          </p:cNvPr>
          <p:cNvSpPr/>
          <p:nvPr/>
        </p:nvSpPr>
        <p:spPr>
          <a:xfrm>
            <a:off x="6125271" y="6374260"/>
            <a:ext cx="1203006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基本的に無関心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他力本願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結果至上主義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295132B-53AE-46CD-8500-F0AF43955EBC}"/>
              </a:ext>
            </a:extLst>
          </p:cNvPr>
          <p:cNvSpPr/>
          <p:nvPr/>
        </p:nvSpPr>
        <p:spPr>
          <a:xfrm>
            <a:off x="114300" y="5531147"/>
            <a:ext cx="972000" cy="216000"/>
          </a:xfrm>
          <a:prstGeom prst="roundRect">
            <a:avLst>
              <a:gd name="adj" fmla="val 36788"/>
            </a:avLst>
          </a:prstGeom>
          <a:solidFill>
            <a:srgbClr val="FF6562"/>
          </a:solidFill>
        </p:spPr>
        <p:txBody>
          <a:bodyPr wrap="square" lIns="0" tIns="36000" rIns="0" bIns="36000" anchor="ctr">
            <a:no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市況情報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B23EF17-3771-4E40-9429-D373BC93C344}"/>
              </a:ext>
            </a:extLst>
          </p:cNvPr>
          <p:cNvSpPr/>
          <p:nvPr/>
        </p:nvSpPr>
        <p:spPr>
          <a:xfrm>
            <a:off x="7333300" y="6374260"/>
            <a:ext cx="461665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誕生花：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EA5D40B-D453-4EB1-9C09-4B95D528F425}"/>
              </a:ext>
            </a:extLst>
          </p:cNvPr>
          <p:cNvSpPr/>
          <p:nvPr/>
        </p:nvSpPr>
        <p:spPr>
          <a:xfrm>
            <a:off x="7333300" y="6526660"/>
            <a:ext cx="461665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E3A3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花言葉：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98FD957-B5FA-4C2F-AA75-17316D5A88BD}"/>
              </a:ext>
            </a:extLst>
          </p:cNvPr>
          <p:cNvSpPr/>
          <p:nvPr/>
        </p:nvSpPr>
        <p:spPr>
          <a:xfrm>
            <a:off x="7797415" y="6374260"/>
            <a:ext cx="429605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0" defTabSz="914400" fontAlgn="ctr">
              <a:defRPr/>
            </a:pPr>
            <a:r>
              <a:rPr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ルリハコベ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D7435D-44E4-4A82-97B9-20921D80A0D3}"/>
              </a:ext>
            </a:extLst>
          </p:cNvPr>
          <p:cNvSpPr/>
          <p:nvPr/>
        </p:nvSpPr>
        <p:spPr>
          <a:xfrm>
            <a:off x="7795959" y="6526660"/>
            <a:ext cx="996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400" fontAlgn="ctr">
              <a:defRPr/>
            </a:pPr>
            <a:r>
              <a:rPr lang="ja-JP" altLang="en-US" sz="900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恋の出会い・変わり身・変化・追想・約束</a:t>
            </a:r>
            <a:endParaRPr kumimoji="1" lang="ja-JP" altLang="en-US" sz="900" dirty="0">
              <a:solidFill>
                <a:srgbClr val="3E3A3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155DB52A-245D-4D1C-B609-4625C2B4C7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2" t="8994" r="8901" b="8269"/>
          <a:stretch/>
        </p:blipFill>
        <p:spPr>
          <a:xfrm>
            <a:off x="9377414" y="6239060"/>
            <a:ext cx="500107" cy="504000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C8D9C69-FAF1-4D74-8EB4-2E04DF93FDF8}"/>
              </a:ext>
            </a:extLst>
          </p:cNvPr>
          <p:cNvSpPr/>
          <p:nvPr/>
        </p:nvSpPr>
        <p:spPr>
          <a:xfrm>
            <a:off x="6045804" y="6112839"/>
            <a:ext cx="150233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ctr">
              <a:defRPr/>
            </a:pPr>
            <a:r>
              <a:rPr lang="ja-JP" altLang="en-US" sz="1050" b="1" dirty="0">
                <a:solidFill>
                  <a:srgbClr val="3E3A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感性の鋭い浪漫主義者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3E3A3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2828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">
  <a:themeElements>
    <a:clrScheme name="ipet_color_2018">
      <a:dk1>
        <a:srgbClr val="3E3A39"/>
      </a:dk1>
      <a:lt1>
        <a:srgbClr val="FFFFFF"/>
      </a:lt1>
      <a:dk2>
        <a:srgbClr val="EA5550"/>
      </a:dk2>
      <a:lt2>
        <a:srgbClr val="858274"/>
      </a:lt2>
      <a:accent1>
        <a:srgbClr val="FCE2DA"/>
      </a:accent1>
      <a:accent2>
        <a:srgbClr val="62BCC3"/>
      </a:accent2>
      <a:accent3>
        <a:srgbClr val="FABE00"/>
      </a:accent3>
      <a:accent4>
        <a:srgbClr val="E6F3F4"/>
      </a:accent4>
      <a:accent5>
        <a:srgbClr val="CCFF00"/>
      </a:accent5>
      <a:accent6>
        <a:srgbClr val="FFF3D6"/>
      </a:accent6>
      <a:hlink>
        <a:srgbClr val="214498"/>
      </a:hlink>
      <a:folHlink>
        <a:srgbClr val="171717"/>
      </a:folHlink>
    </a:clrScheme>
    <a:fontScheme name="DI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20000"/>
            <a:lumOff val="80000"/>
          </a:schemeClr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none" lIns="36000" tIns="36000" rIns="36000" bIns="36000" numCol="1" spcCol="0" rtlCol="0" fromWordArt="0" anchor="ctr" anchorCtr="1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66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sz="1200" dirty="0" smtClean="0">
            <a:latin typeface="+mn-lt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FFFFFF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EAEAE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">
  <a:themeElements>
    <a:clrScheme name="ipet_color_2018">
      <a:dk1>
        <a:srgbClr val="3E3A39"/>
      </a:dk1>
      <a:lt1>
        <a:srgbClr val="FFFFFF"/>
      </a:lt1>
      <a:dk2>
        <a:srgbClr val="EA5550"/>
      </a:dk2>
      <a:lt2>
        <a:srgbClr val="858274"/>
      </a:lt2>
      <a:accent1>
        <a:srgbClr val="FCE2DA"/>
      </a:accent1>
      <a:accent2>
        <a:srgbClr val="62BCC3"/>
      </a:accent2>
      <a:accent3>
        <a:srgbClr val="FABE00"/>
      </a:accent3>
      <a:accent4>
        <a:srgbClr val="E6F3F4"/>
      </a:accent4>
      <a:accent5>
        <a:srgbClr val="CCFF00"/>
      </a:accent5>
      <a:accent6>
        <a:srgbClr val="FFF3D6"/>
      </a:accent6>
      <a:hlink>
        <a:srgbClr val="214498"/>
      </a:hlink>
      <a:folHlink>
        <a:srgbClr val="171717"/>
      </a:folHlink>
    </a:clrScheme>
    <a:fontScheme name="DI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20000"/>
            <a:lumOff val="80000"/>
          </a:schemeClr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none" lIns="36000" tIns="36000" rIns="36000" bIns="36000" numCol="1" spcCol="0" rtlCol="0" fromWordArt="0" anchor="ctr" anchorCtr="1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66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sz="1200" dirty="0" smtClean="0">
            <a:latin typeface="+mn-lt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FFFFFF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EAEAE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23912</TotalTime>
  <Words>1908</Words>
  <Application>Microsoft Office PowerPoint</Application>
  <PresentationFormat>A4 210 x 297 mm</PresentationFormat>
  <Paragraphs>210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HGPｺﾞｼｯｸM</vt:lpstr>
      <vt:lpstr>Meiryo UI</vt:lpstr>
      <vt:lpstr>ＭＳ Ｐゴシック</vt:lpstr>
      <vt:lpstr>Yu Gothic UI</vt:lpstr>
      <vt:lpstr>メイリオ</vt:lpstr>
      <vt:lpstr>Arial</vt:lpstr>
      <vt:lpstr>Times New Roman</vt:lpstr>
      <vt:lpstr>Wingdings</vt:lpstr>
      <vt:lpstr>1_blank</vt:lpstr>
      <vt:lpstr>2_blank</vt:lpstr>
      <vt:lpstr>think-cell Slide</vt:lpstr>
      <vt:lpstr>管理者必見⁉≪Management Journal≫ 7月度運営</vt:lpstr>
      <vt:lpstr>管理者必見⁉≪Management Journal≫ 7月度優先訪問先ヒント</vt:lpstr>
    </vt:vector>
  </TitlesOfParts>
  <Company>MouseComputer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はじめに</dc:title>
  <dc:creator>USER</dc:creator>
  <cp:lastModifiedBy>小板橋 孝司</cp:lastModifiedBy>
  <cp:revision>1678</cp:revision>
  <cp:lastPrinted>2020-12-09T23:43:25Z</cp:lastPrinted>
  <dcterms:created xsi:type="dcterms:W3CDTF">2014-09-09T02:45:34Z</dcterms:created>
  <dcterms:modified xsi:type="dcterms:W3CDTF">2021-06-13T23:50:15Z</dcterms:modified>
</cp:coreProperties>
</file>