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4"/>
  </p:handoutMasterIdLst>
  <p:sldIdLst>
    <p:sldId id="493" r:id="rId2"/>
    <p:sldId id="492" r:id="rId3"/>
  </p:sldIdLst>
  <p:sldSz cx="9906000" cy="6858000" type="A4"/>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DDDC"/>
    <a:srgbClr val="CCCCFF"/>
    <a:srgbClr val="EA5550"/>
    <a:srgbClr val="FFCCCC"/>
    <a:srgbClr val="FFCCFF"/>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0" autoAdjust="0"/>
    <p:restoredTop sz="93784" autoAdjust="0"/>
  </p:normalViewPr>
  <p:slideViewPr>
    <p:cSldViewPr snapToGrid="0">
      <p:cViewPr varScale="1">
        <p:scale>
          <a:sx n="63" d="100"/>
          <a:sy n="63" d="100"/>
        </p:scale>
        <p:origin x="1540" y="60"/>
      </p:cViewPr>
      <p:guideLst/>
    </p:cSldViewPr>
  </p:slideViewPr>
  <p:notesTextViewPr>
    <p:cViewPr>
      <p:scale>
        <a:sx n="1" d="1"/>
        <a:sy n="1" d="1"/>
      </p:scale>
      <p:origin x="0" y="0"/>
    </p:cViewPr>
  </p:notesTextViewPr>
  <p:notesViewPr>
    <p:cSldViewPr snapToGrid="0">
      <p:cViewPr varScale="1">
        <p:scale>
          <a:sx n="64" d="100"/>
          <a:sy n="64" d="100"/>
        </p:scale>
        <p:origin x="102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B81AEF7B-FCDC-4370-8867-689CE25B58FB}"/>
              </a:ext>
            </a:extLst>
          </p:cNvPr>
          <p:cNvSpPr>
            <a:spLocks noGrp="1"/>
          </p:cNvSpPr>
          <p:nvPr>
            <p:ph type="hdr" sz="quarter"/>
          </p:nvPr>
        </p:nvSpPr>
        <p:spPr>
          <a:xfrm>
            <a:off x="0" y="0"/>
            <a:ext cx="4307046" cy="34193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B24816C4-6348-4262-B799-80CCE046639A}"/>
              </a:ext>
            </a:extLst>
          </p:cNvPr>
          <p:cNvSpPr>
            <a:spLocks noGrp="1"/>
          </p:cNvSpPr>
          <p:nvPr>
            <p:ph type="dt" sz="quarter" idx="1"/>
          </p:nvPr>
        </p:nvSpPr>
        <p:spPr>
          <a:xfrm>
            <a:off x="5630567" y="0"/>
            <a:ext cx="4307046" cy="341936"/>
          </a:xfrm>
          <a:prstGeom prst="rect">
            <a:avLst/>
          </a:prstGeom>
        </p:spPr>
        <p:txBody>
          <a:bodyPr vert="horz" lIns="91440" tIns="45720" rIns="91440" bIns="45720" rtlCol="0"/>
          <a:lstStyle>
            <a:lvl1pPr algn="r">
              <a:defRPr sz="1200"/>
            </a:lvl1pPr>
          </a:lstStyle>
          <a:p>
            <a:fld id="{FBDBC275-20CE-4A69-A26B-B1B9A96202CA}" type="datetimeFigureOut">
              <a:rPr kumimoji="1" lang="ja-JP" altLang="en-US" smtClean="0"/>
              <a:t>2021/6/28</a:t>
            </a:fld>
            <a:endParaRPr kumimoji="1" lang="ja-JP" altLang="en-US"/>
          </a:p>
        </p:txBody>
      </p:sp>
      <p:sp>
        <p:nvSpPr>
          <p:cNvPr id="4" name="フッター プレースホルダー 3">
            <a:extLst>
              <a:ext uri="{FF2B5EF4-FFF2-40B4-BE49-F238E27FC236}">
                <a16:creationId xmlns:a16="http://schemas.microsoft.com/office/drawing/2014/main" id="{C650EE60-FD63-4554-812C-3338F6E6CF0B}"/>
              </a:ext>
            </a:extLst>
          </p:cNvPr>
          <p:cNvSpPr>
            <a:spLocks noGrp="1"/>
          </p:cNvSpPr>
          <p:nvPr>
            <p:ph type="ftr" sz="quarter" idx="2"/>
          </p:nvPr>
        </p:nvSpPr>
        <p:spPr>
          <a:xfrm>
            <a:off x="0" y="6465265"/>
            <a:ext cx="4307046" cy="34193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8C693BF1-5BCF-40C2-8F15-04B8C7D6DBB7}"/>
              </a:ext>
            </a:extLst>
          </p:cNvPr>
          <p:cNvSpPr>
            <a:spLocks noGrp="1"/>
          </p:cNvSpPr>
          <p:nvPr>
            <p:ph type="sldNum" sz="quarter" idx="3"/>
          </p:nvPr>
        </p:nvSpPr>
        <p:spPr>
          <a:xfrm>
            <a:off x="5630567" y="6465265"/>
            <a:ext cx="4307046" cy="341935"/>
          </a:xfrm>
          <a:prstGeom prst="rect">
            <a:avLst/>
          </a:prstGeom>
        </p:spPr>
        <p:txBody>
          <a:bodyPr vert="horz" lIns="91440" tIns="45720" rIns="91440" bIns="45720" rtlCol="0" anchor="b"/>
          <a:lstStyle>
            <a:lvl1pPr algn="r">
              <a:defRPr sz="1200"/>
            </a:lvl1pPr>
          </a:lstStyle>
          <a:p>
            <a:fld id="{D5FC0D96-1682-4E85-8285-F3DABDB03996}" type="slidenum">
              <a:rPr kumimoji="1" lang="ja-JP" altLang="en-US" smtClean="0"/>
              <a:t>‹#›</a:t>
            </a:fld>
            <a:endParaRPr kumimoji="1" lang="ja-JP" altLang="en-US"/>
          </a:p>
        </p:txBody>
      </p:sp>
    </p:spTree>
    <p:extLst>
      <p:ext uri="{BB962C8B-B14F-4D97-AF65-F5344CB8AC3E}">
        <p14:creationId xmlns:p14="http://schemas.microsoft.com/office/powerpoint/2010/main" val="425153948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hyperlink" Target="https://labo-ks.co.jp/" TargetMode="Externa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s://labo-ks.co.jp/"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https://labo-ks.co.jp/"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s://labo-ks.co.jp/"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hyperlink" Target="https://labo-ks.co.jp/" TargetMode="Externa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hyperlink" Target="https://labo-ks.co.jp/" TargetMode="Externa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s://labo-ks.co.jp/"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7" name="テキスト プレースホルダー 6">
            <a:extLst>
              <a:ext uri="{FF2B5EF4-FFF2-40B4-BE49-F238E27FC236}">
                <a16:creationId xmlns:a16="http://schemas.microsoft.com/office/drawing/2014/main" id="{01252EBA-597D-41CC-A082-685D193F353C}"/>
              </a:ext>
            </a:extLst>
          </p:cNvPr>
          <p:cNvSpPr>
            <a:spLocks noGrp="1"/>
          </p:cNvSpPr>
          <p:nvPr>
            <p:ph type="body" sz="quarter" idx="10"/>
          </p:nvPr>
        </p:nvSpPr>
        <p:spPr>
          <a:xfrm>
            <a:off x="1568918" y="125280"/>
            <a:ext cx="8235478" cy="396000"/>
          </a:xfrm>
          <a:prstGeom prst="rect">
            <a:avLst/>
          </a:prstGeom>
          <a:noFill/>
        </p:spPr>
        <p:txBody>
          <a:bodyPr lIns="0" tIns="0" rIns="0" bIns="0" anchor="ctr" anchorCtr="0"/>
          <a:lstStyle>
            <a:lvl1pPr marL="0" indent="0" algn="r">
              <a:buNone/>
              <a:defRPr sz="2200" b="1">
                <a:solidFill>
                  <a:srgbClr val="EA5550"/>
                </a:solidFill>
                <a:latin typeface="メイリオ" panose="020B0604030504040204" pitchFamily="50" charset="-128"/>
                <a:ea typeface="メイリオ" panose="020B0604030504040204" pitchFamily="50" charset="-128"/>
              </a:defRPr>
            </a:lvl1pPr>
          </a:lstStyle>
          <a:p>
            <a:pPr lvl="0"/>
            <a:r>
              <a:rPr kumimoji="1" lang="ja-JP" altLang="en-US" dirty="0"/>
              <a:t>マスター テキストの書式設定</a:t>
            </a:r>
          </a:p>
        </p:txBody>
      </p:sp>
      <p:sp>
        <p:nvSpPr>
          <p:cNvPr id="3" name="タイトル 1">
            <a:extLst>
              <a:ext uri="{FF2B5EF4-FFF2-40B4-BE49-F238E27FC236}">
                <a16:creationId xmlns:a16="http://schemas.microsoft.com/office/drawing/2014/main" id="{949F3CC6-42BF-4BC9-BED2-45F627D02B40}"/>
              </a:ext>
            </a:extLst>
          </p:cNvPr>
          <p:cNvSpPr txBox="1">
            <a:spLocks/>
          </p:cNvSpPr>
          <p:nvPr userDrawn="1"/>
        </p:nvSpPr>
        <p:spPr>
          <a:xfrm>
            <a:off x="53312" y="83063"/>
            <a:ext cx="3993755" cy="396044"/>
          </a:xfrm>
          <a:prstGeom prst="rect">
            <a:avLst/>
          </a:prstGeom>
        </p:spPr>
        <p:txBody>
          <a:bodyPr vert="horz" lIns="72000" tIns="0" rIns="0" bIns="0" rtlCol="0" anchor="b" anchorCtr="0">
            <a:noAutofit/>
          </a:bodyPr>
          <a:lstStyle>
            <a:lvl1pPr algn="r" rtl="0" eaLnBrk="1" fontAlgn="base" hangingPunct="1">
              <a:lnSpc>
                <a:spcPct val="90000"/>
              </a:lnSpc>
              <a:spcBef>
                <a:spcPct val="0"/>
              </a:spcBef>
              <a:spcAft>
                <a:spcPct val="0"/>
              </a:spcAft>
              <a:defRPr kumimoji="1" lang="ja-JP" altLang="en-US" sz="2200" b="1" kern="1200" noProof="0">
                <a:solidFill>
                  <a:schemeClr val="tx2"/>
                </a:solidFill>
                <a:latin typeface="メイリオ" pitchFamily="50" charset="-128"/>
                <a:ea typeface="メイリオ" pitchFamily="50" charset="-128"/>
                <a:cs typeface="メイリオ" pitchFamily="50" charset="-128"/>
              </a:defRPr>
            </a:lvl1pPr>
            <a:lvl2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2pPr>
            <a:lvl3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3pPr>
            <a:lvl4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4pPr>
            <a:lvl5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5pPr>
            <a:lvl6pPr marL="4572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r>
              <a:rPr kumimoji="1" lang="en-US" altLang="ja-JP" sz="22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rPr>
              <a:t>k’s </a:t>
            </a:r>
            <a:r>
              <a:rPr kumimoji="1" lang="ja-JP" altLang="en-US" sz="18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rPr>
              <a:t>らぼ</a:t>
            </a:r>
            <a:endParaRPr kumimoji="1" lang="ja-JP" altLang="en-US" sz="22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endParaRPr>
          </a:p>
        </p:txBody>
      </p:sp>
      <p:sp>
        <p:nvSpPr>
          <p:cNvPr id="4" name="Line 5">
            <a:extLst>
              <a:ext uri="{FF2B5EF4-FFF2-40B4-BE49-F238E27FC236}">
                <a16:creationId xmlns:a16="http://schemas.microsoft.com/office/drawing/2014/main" id="{2E292488-589D-4662-BEAA-CE78493151A2}"/>
              </a:ext>
            </a:extLst>
          </p:cNvPr>
          <p:cNvSpPr>
            <a:spLocks noChangeShapeType="1"/>
          </p:cNvSpPr>
          <p:nvPr userDrawn="1"/>
        </p:nvSpPr>
        <p:spPr bwMode="gray">
          <a:xfrm>
            <a:off x="53312" y="533636"/>
            <a:ext cx="9751084" cy="0"/>
          </a:xfrm>
          <a:prstGeom prst="line">
            <a:avLst/>
          </a:prstGeom>
          <a:noFill/>
          <a:ln w="31750">
            <a:solidFill>
              <a:srgbClr val="EA55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marR="0" lvl="0" indent="0" defTabSz="91440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3E3A39"/>
              </a:solidFill>
              <a:effectLst/>
              <a:uLnTx/>
              <a:uFillTx/>
              <a:latin typeface="Arial"/>
              <a:ea typeface="メイリオ"/>
            </a:endParaRPr>
          </a:p>
        </p:txBody>
      </p:sp>
    </p:spTree>
    <p:extLst>
      <p:ext uri="{BB962C8B-B14F-4D97-AF65-F5344CB8AC3E}">
        <p14:creationId xmlns:p14="http://schemas.microsoft.com/office/powerpoint/2010/main" val="2111674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k'sらぼ">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CE57CE36-14B7-46ED-8DB6-E0321DCBE9A3}"/>
              </a:ext>
            </a:extLst>
          </p:cNvPr>
          <p:cNvSpPr/>
          <p:nvPr userDrawn="1"/>
        </p:nvSpPr>
        <p:spPr>
          <a:xfrm>
            <a:off x="0" y="635267"/>
            <a:ext cx="9906000" cy="6222733"/>
          </a:xfrm>
          <a:prstGeom prst="rect">
            <a:avLst/>
          </a:prstGeom>
          <a:solidFill>
            <a:srgbClr val="EA55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タイトル 1">
            <a:extLst>
              <a:ext uri="{FF2B5EF4-FFF2-40B4-BE49-F238E27FC236}">
                <a16:creationId xmlns:a16="http://schemas.microsoft.com/office/drawing/2014/main" id="{8F15D179-B207-4AC3-B103-9371AC80B26C}"/>
              </a:ext>
            </a:extLst>
          </p:cNvPr>
          <p:cNvSpPr txBox="1">
            <a:spLocks/>
          </p:cNvSpPr>
          <p:nvPr userDrawn="1"/>
        </p:nvSpPr>
        <p:spPr>
          <a:xfrm>
            <a:off x="2793338" y="5428363"/>
            <a:ext cx="4319322" cy="794370"/>
          </a:xfrm>
          <a:prstGeom prst="rect">
            <a:avLst/>
          </a:prstGeom>
        </p:spPr>
        <p:txBody>
          <a:bodyPr vert="horz" lIns="72000" tIns="0" rIns="0" bIns="0" rtlCol="0" anchor="b" anchorCtr="0">
            <a:noAutofit/>
          </a:bodyPr>
          <a:lstStyle>
            <a:lvl1pPr algn="r" rtl="0" eaLnBrk="1" fontAlgn="base" hangingPunct="1">
              <a:lnSpc>
                <a:spcPct val="90000"/>
              </a:lnSpc>
              <a:spcBef>
                <a:spcPct val="0"/>
              </a:spcBef>
              <a:spcAft>
                <a:spcPct val="0"/>
              </a:spcAft>
              <a:defRPr kumimoji="1" lang="ja-JP" altLang="en-US" sz="2200" b="1" kern="1200" noProof="0">
                <a:solidFill>
                  <a:schemeClr val="tx2"/>
                </a:solidFill>
                <a:latin typeface="メイリオ" pitchFamily="50" charset="-128"/>
                <a:ea typeface="メイリオ" pitchFamily="50" charset="-128"/>
                <a:cs typeface="メイリオ" pitchFamily="50" charset="-128"/>
              </a:defRPr>
            </a:lvl1pPr>
            <a:lvl2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2pPr>
            <a:lvl3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3pPr>
            <a:lvl4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4pPr>
            <a:lvl5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5pPr>
            <a:lvl6pPr marL="4572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ctr" defTabSz="914400" rtl="0" eaLnBrk="1" fontAlgn="base" latinLnBrk="0" hangingPunct="1">
              <a:lnSpc>
                <a:spcPct val="90000"/>
              </a:lnSpc>
              <a:spcBef>
                <a:spcPct val="0"/>
              </a:spcBef>
              <a:spcAft>
                <a:spcPct val="0"/>
              </a:spcAft>
              <a:buClrTx/>
              <a:buSzTx/>
              <a:buFontTx/>
              <a:buNone/>
              <a:tabLst/>
              <a:defRPr/>
            </a:pPr>
            <a:endParaRPr kumimoji="1" lang="en-US" altLang="ja-JP"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a:p>
            <a:pPr marL="0" marR="0" lvl="0" indent="0" algn="ctr" defTabSz="914400" rtl="0" eaLnBrk="1" fontAlgn="base" latinLnBrk="0" hangingPunct="1">
              <a:lnSpc>
                <a:spcPct val="90000"/>
              </a:lnSpc>
              <a:spcBef>
                <a:spcPct val="0"/>
              </a:spcBef>
              <a:spcAft>
                <a:spcPct val="0"/>
              </a:spcAft>
              <a:buClrTx/>
              <a:buSzTx/>
              <a:buFontTx/>
              <a:buNone/>
              <a:tabLst/>
              <a:defRPr/>
            </a:pPr>
            <a:endParaRPr kumimoji="1" lang="en-US" altLang="ja-JP"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a:p>
            <a:pPr marL="0" marR="0" lvl="0" indent="0" algn="ctr" defTabSz="914400" rtl="0" eaLnBrk="1" fontAlgn="base" latinLnBrk="0" hangingPunct="1">
              <a:lnSpc>
                <a:spcPct val="90000"/>
              </a:lnSpc>
              <a:spcBef>
                <a:spcPct val="0"/>
              </a:spcBef>
              <a:spcAft>
                <a:spcPct val="0"/>
              </a:spcAft>
              <a:buClrTx/>
              <a:buSzTx/>
              <a:buFontTx/>
              <a:buNone/>
              <a:tabLst/>
              <a:defRPr/>
            </a:pPr>
            <a:endParaRPr kumimoji="1" lang="en-US" altLang="ja-JP"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今日一日を最高な一日にする</a:t>
            </a:r>
            <a:endParaRPr kumimoji="1" lang="en-US" altLang="ja-JP" sz="1800" b="1" i="1"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k’s </a:t>
            </a:r>
            <a:r>
              <a:rPr kumimoji="1" lang="ja-JP" altLang="en-US" sz="18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らぼ</a:t>
            </a:r>
            <a:endParaRPr kumimoji="1" lang="ja-JP" altLang="en-US"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p:txBody>
      </p:sp>
      <p:sp>
        <p:nvSpPr>
          <p:cNvPr id="7" name="正方形/長方形 6">
            <a:extLst>
              <a:ext uri="{FF2B5EF4-FFF2-40B4-BE49-F238E27FC236}">
                <a16:creationId xmlns:a16="http://schemas.microsoft.com/office/drawing/2014/main" id="{DF589D7D-3BCE-4637-9DDA-A59F0C729A34}"/>
              </a:ext>
            </a:extLst>
          </p:cNvPr>
          <p:cNvSpPr/>
          <p:nvPr userDrawn="1"/>
        </p:nvSpPr>
        <p:spPr>
          <a:xfrm>
            <a:off x="8605640" y="93137"/>
            <a:ext cx="1300359" cy="540000"/>
          </a:xfrm>
          <a:prstGeom prst="rect">
            <a:avLst/>
          </a:prstGeom>
          <a:solidFill>
            <a:srgbClr val="EA55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フローチャート: データ 8">
            <a:extLst>
              <a:ext uri="{FF2B5EF4-FFF2-40B4-BE49-F238E27FC236}">
                <a16:creationId xmlns:a16="http://schemas.microsoft.com/office/drawing/2014/main" id="{E24D7E58-04E7-4CE1-805E-84F06E9B8510}"/>
              </a:ext>
            </a:extLst>
          </p:cNvPr>
          <p:cNvSpPr/>
          <p:nvPr userDrawn="1"/>
        </p:nvSpPr>
        <p:spPr>
          <a:xfrm>
            <a:off x="8427097" y="93137"/>
            <a:ext cx="357084" cy="540000"/>
          </a:xfrm>
          <a:prstGeom prst="flowChartInputOutput">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フローチャート: データ 9">
            <a:extLst>
              <a:ext uri="{FF2B5EF4-FFF2-40B4-BE49-F238E27FC236}">
                <a16:creationId xmlns:a16="http://schemas.microsoft.com/office/drawing/2014/main" id="{5E389F92-DC86-4FD7-91ED-ED3EB388A485}"/>
              </a:ext>
            </a:extLst>
          </p:cNvPr>
          <p:cNvSpPr/>
          <p:nvPr userDrawn="1"/>
        </p:nvSpPr>
        <p:spPr>
          <a:xfrm>
            <a:off x="8706497" y="93137"/>
            <a:ext cx="357084" cy="540000"/>
          </a:xfrm>
          <a:prstGeom prst="flowChartInputOutpu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正方形/長方形 10">
            <a:extLst>
              <a:ext uri="{FF2B5EF4-FFF2-40B4-BE49-F238E27FC236}">
                <a16:creationId xmlns:a16="http://schemas.microsoft.com/office/drawing/2014/main" id="{645652F1-52B0-4F39-93A2-E0EEC224EBD0}"/>
              </a:ext>
            </a:extLst>
          </p:cNvPr>
          <p:cNvSpPr/>
          <p:nvPr userDrawn="1"/>
        </p:nvSpPr>
        <p:spPr>
          <a:xfrm>
            <a:off x="1151282" y="2752824"/>
            <a:ext cx="7603435" cy="1944000"/>
          </a:xfrm>
          <a:prstGeom prst="rect">
            <a:avLst/>
          </a:prstGeom>
          <a:solidFill>
            <a:schemeClr val="bg1"/>
          </a:solidFill>
          <a:ln w="38100" cmpd="dbl">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lIns="0" tIns="144000" rIns="0" bIns="0" rtlCol="0" anchor="t"/>
          <a:lstStyle/>
          <a:p>
            <a:pPr algn="ctr"/>
            <a:r>
              <a:rPr kumimoji="1" lang="en-US" altLang="ja-JP" sz="6000" b="1" dirty="0" err="1">
                <a:solidFill>
                  <a:schemeClr val="tx1"/>
                </a:solidFill>
                <a:effectLst>
                  <a:glow rad="63500">
                    <a:schemeClr val="bg1">
                      <a:lumMod val="85000"/>
                    </a:schemeClr>
                  </a:glow>
                </a:effectLst>
                <a:latin typeface="+mn-ea"/>
                <a:ea typeface="+mn-ea"/>
              </a:rPr>
              <a:t>Topix</a:t>
            </a:r>
            <a:r>
              <a:rPr kumimoji="1" lang="en-US" altLang="ja-JP" sz="6000" b="1" dirty="0">
                <a:solidFill>
                  <a:schemeClr val="tx1"/>
                </a:solidFill>
                <a:effectLst>
                  <a:glow rad="63500">
                    <a:schemeClr val="bg1">
                      <a:lumMod val="85000"/>
                    </a:schemeClr>
                  </a:glow>
                </a:effectLst>
                <a:latin typeface="+mn-ea"/>
                <a:ea typeface="+mn-ea"/>
              </a:rPr>
              <a:t> dairy</a:t>
            </a:r>
          </a:p>
          <a:p>
            <a:pPr algn="ctr"/>
            <a:r>
              <a:rPr kumimoji="1" lang="en-US" altLang="ja-JP" sz="6000" b="1" dirty="0">
                <a:solidFill>
                  <a:schemeClr val="bg1">
                    <a:lumMod val="50000"/>
                  </a:schemeClr>
                </a:solidFill>
                <a:latin typeface="+mn-ea"/>
                <a:ea typeface="+mn-ea"/>
              </a:rPr>
              <a:t>&amp;</a:t>
            </a:r>
            <a:r>
              <a:rPr kumimoji="1" lang="en-US" altLang="ja-JP" sz="6000" b="1" dirty="0">
                <a:solidFill>
                  <a:schemeClr val="tx1"/>
                </a:solidFill>
                <a:latin typeface="+mn-ea"/>
                <a:ea typeface="+mn-ea"/>
              </a:rPr>
              <a:t> </a:t>
            </a:r>
            <a:r>
              <a:rPr kumimoji="1" lang="en-US" altLang="ja-JP" sz="6000" b="1" dirty="0">
                <a:solidFill>
                  <a:schemeClr val="tx1"/>
                </a:solidFill>
                <a:effectLst>
                  <a:glow rad="63500">
                    <a:schemeClr val="bg1">
                      <a:lumMod val="85000"/>
                    </a:schemeClr>
                  </a:glow>
                </a:effectLst>
                <a:latin typeface="+mn-ea"/>
                <a:ea typeface="+mn-ea"/>
              </a:rPr>
              <a:t>Journal</a:t>
            </a:r>
            <a:endParaRPr kumimoji="1" lang="ja-JP" altLang="en-US" sz="6000" b="1" dirty="0">
              <a:solidFill>
                <a:schemeClr val="tx1"/>
              </a:solidFill>
              <a:effectLst>
                <a:glow rad="63500">
                  <a:schemeClr val="bg1">
                    <a:lumMod val="85000"/>
                  </a:schemeClr>
                </a:glow>
              </a:effectLst>
              <a:latin typeface="+mn-ea"/>
              <a:ea typeface="+mn-ea"/>
            </a:endParaRPr>
          </a:p>
        </p:txBody>
      </p:sp>
      <p:sp>
        <p:nvSpPr>
          <p:cNvPr id="12" name="タイトル 1">
            <a:extLst>
              <a:ext uri="{FF2B5EF4-FFF2-40B4-BE49-F238E27FC236}">
                <a16:creationId xmlns:a16="http://schemas.microsoft.com/office/drawing/2014/main" id="{7D89BA6A-6CB2-412B-AFA1-B74053B6698C}"/>
              </a:ext>
            </a:extLst>
          </p:cNvPr>
          <p:cNvSpPr txBox="1">
            <a:spLocks/>
          </p:cNvSpPr>
          <p:nvPr userDrawn="1"/>
        </p:nvSpPr>
        <p:spPr>
          <a:xfrm>
            <a:off x="1151282" y="1899007"/>
            <a:ext cx="7632899" cy="725507"/>
          </a:xfrm>
          <a:prstGeom prst="rect">
            <a:avLst/>
          </a:prstGeom>
        </p:spPr>
        <p:txBody>
          <a:bodyPr vert="horz" lIns="0" tIns="0" rIns="0" bIns="0" rtlCol="0" anchor="b" anchorCtr="0">
            <a:noAutofit/>
          </a:bodyPr>
          <a:lstStyle>
            <a:lvl1pPr algn="r" rtl="0" eaLnBrk="1" fontAlgn="base" hangingPunct="1">
              <a:lnSpc>
                <a:spcPct val="90000"/>
              </a:lnSpc>
              <a:spcBef>
                <a:spcPct val="0"/>
              </a:spcBef>
              <a:spcAft>
                <a:spcPct val="0"/>
              </a:spcAft>
              <a:defRPr kumimoji="1" lang="ja-JP" altLang="en-US" sz="2200" b="1" kern="1200" noProof="0">
                <a:solidFill>
                  <a:schemeClr val="tx2"/>
                </a:solidFill>
                <a:latin typeface="メイリオ" pitchFamily="50" charset="-128"/>
                <a:ea typeface="メイリオ" pitchFamily="50" charset="-128"/>
                <a:cs typeface="メイリオ" pitchFamily="50" charset="-128"/>
              </a:defRPr>
            </a:lvl1pPr>
            <a:lvl2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2pPr>
            <a:lvl3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3pPr>
            <a:lvl4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4pPr>
            <a:lvl5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5pPr>
            <a:lvl6pPr marL="4572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ctr" defTabSz="914400" rtl="0" eaLnBrk="1" fontAlgn="base" latinLnBrk="0" hangingPunct="1">
              <a:lnSpc>
                <a:spcPct val="90000"/>
              </a:lnSpc>
              <a:spcBef>
                <a:spcPct val="0"/>
              </a:spcBef>
              <a:spcAft>
                <a:spcPct val="0"/>
              </a:spcAft>
              <a:buClrTx/>
              <a:buSzTx/>
              <a:buFontTx/>
              <a:buNone/>
              <a:tabLst/>
              <a:defRPr/>
            </a:pPr>
            <a:r>
              <a:rPr kumimoji="1" lang="ja-JP" altLang="en-US" sz="32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今日の活動のポイント</a:t>
            </a:r>
          </a:p>
        </p:txBody>
      </p:sp>
      <p:sp>
        <p:nvSpPr>
          <p:cNvPr id="13" name="正方形/長方形 12">
            <a:extLst>
              <a:ext uri="{FF2B5EF4-FFF2-40B4-BE49-F238E27FC236}">
                <a16:creationId xmlns:a16="http://schemas.microsoft.com/office/drawing/2014/main" id="{1A851182-83DF-4718-9D43-7D5034E06B04}"/>
              </a:ext>
            </a:extLst>
          </p:cNvPr>
          <p:cNvSpPr/>
          <p:nvPr userDrawn="1"/>
        </p:nvSpPr>
        <p:spPr>
          <a:xfrm>
            <a:off x="20636" y="6513916"/>
            <a:ext cx="9864000" cy="323165"/>
          </a:xfrm>
          <a:prstGeom prst="rect">
            <a:avLst/>
          </a:prstGeom>
          <a:ln w="6350">
            <a:solidFill>
              <a:schemeClr val="bg1"/>
            </a:solidFill>
          </a:ln>
        </p:spPr>
        <p:txBody>
          <a:bodyPr wrap="square" lIns="36000" tIns="0" rIns="36000" bIns="0" anchor="b">
            <a:spAutoFit/>
          </a:bodyPr>
          <a:lstStyle/>
          <a:p>
            <a:pPr marL="0" marR="0" lvl="0" indent="0" defTabSz="914400" rtl="0" eaLnBrk="1" fontAlgn="base" latinLnBrk="0" hangingPunct="1">
              <a:spcBef>
                <a:spcPct val="0"/>
              </a:spcBef>
              <a:spcAft>
                <a:spcPct val="0"/>
              </a:spcAft>
              <a:buClrTx/>
              <a:buSzTx/>
              <a:buFontTx/>
              <a:buNone/>
              <a:tabLst/>
              <a:defRPr/>
            </a:pPr>
            <a:r>
              <a:rPr kumimoji="1" lang="ja-JP" altLang="en-US" sz="700" b="0" i="0" u="none" strike="noStrike" kern="1200" cap="none" spc="0" normalizeH="0" baseline="0" noProof="0" dirty="0">
                <a:ln>
                  <a:noFill/>
                </a:ln>
                <a:solidFill>
                  <a:schemeClr val="bg1"/>
                </a:solidFill>
                <a:effectLst/>
                <a:uLnTx/>
                <a:uFillTx/>
                <a:latin typeface="HGPｺﾞｼｯｸM" panose="020B0600000000000000" pitchFamily="50" charset="-128"/>
                <a:ea typeface="HGPｺﾞｼｯｸM" panose="020B0600000000000000" pitchFamily="50" charset="-128"/>
                <a:cs typeface="+mn-cs"/>
              </a:rPr>
              <a:t>本資料は、個人の見解をまとめたものとなっています。参考にさせていただいたサイトはリンク等を掲載しております</a:t>
            </a:r>
            <a:r>
              <a:rPr lang="ja-JP" altLang="en-US" sz="700" dirty="0">
                <a:solidFill>
                  <a:schemeClr val="bg1"/>
                </a:solidFill>
                <a:latin typeface="HGPｺﾞｼｯｸM" panose="020B0600000000000000" pitchFamily="50" charset="-128"/>
                <a:ea typeface="HGPｺﾞｼｯｸM" panose="020B0600000000000000" pitchFamily="50" charset="-128"/>
              </a:rPr>
              <a:t>。また、当社のコンテンツ・情報につきまして、可能な限り正確な情報を掲載するよう努めておりますが、必ずしもそれらの正確性や安全性等を保証するものではありません。誤情報が入り込んだり、情報が古くなっていることもございます。万が一、当社に掲載された内容によって発生したトラブルや損害等の一切の責任を負いかねます。あらかじめご了承くださいますようお願いいたします。お問い合わせ等は下記</a:t>
            </a:r>
            <a:r>
              <a:rPr lang="en-US" altLang="ja-JP" sz="700" dirty="0">
                <a:solidFill>
                  <a:schemeClr val="bg1"/>
                </a:solidFill>
                <a:latin typeface="HGPｺﾞｼｯｸM" panose="020B0600000000000000" pitchFamily="50" charset="-128"/>
                <a:ea typeface="HGPｺﾞｼｯｸM" panose="020B0600000000000000" pitchFamily="50" charset="-128"/>
              </a:rPr>
              <a:t>URL</a:t>
            </a:r>
            <a:r>
              <a:rPr lang="ja-JP" altLang="en-US" sz="700" dirty="0">
                <a:solidFill>
                  <a:schemeClr val="bg1"/>
                </a:solidFill>
                <a:latin typeface="HGPｺﾞｼｯｸM" panose="020B0600000000000000" pitchFamily="50" charset="-128"/>
                <a:ea typeface="HGPｺﾞｼｯｸM" panose="020B0600000000000000" pitchFamily="50" charset="-128"/>
              </a:rPr>
              <a:t>までご照会ください。</a:t>
            </a:r>
            <a:endParaRPr lang="en-US" altLang="ja-JP" sz="700" dirty="0">
              <a:solidFill>
                <a:schemeClr val="bg1"/>
              </a:solidFill>
              <a:latin typeface="HGPｺﾞｼｯｸM" panose="020B0600000000000000" pitchFamily="50" charset="-128"/>
              <a:ea typeface="HGPｺﾞｼｯｸM" panose="020B0600000000000000" pitchFamily="50" charset="-128"/>
            </a:endParaRPr>
          </a:p>
          <a:p>
            <a:pPr marL="0" marR="0" lvl="0" indent="0" defTabSz="914400" rtl="0" eaLnBrk="1" fontAlgn="base" latinLnBrk="0" hangingPunct="1">
              <a:spcBef>
                <a:spcPct val="0"/>
              </a:spcBef>
              <a:spcAft>
                <a:spcPct val="0"/>
              </a:spcAft>
              <a:buClrTx/>
              <a:buSzTx/>
              <a:buFontTx/>
              <a:buNone/>
              <a:tabLst/>
              <a:defRPr/>
            </a:pPr>
            <a:r>
              <a:rPr lang="ja-JP" altLang="en-US" sz="700" b="0" i="0" dirty="0">
                <a:solidFill>
                  <a:schemeClr val="bg1"/>
                </a:solidFill>
                <a:effectLst/>
                <a:latin typeface="HGPｺﾞｼｯｸM" panose="020B0600000000000000" pitchFamily="50" charset="-128"/>
                <a:ea typeface="HGPｺﾞｼｯｸM" panose="020B0600000000000000" pitchFamily="50" charset="-128"/>
              </a:rPr>
              <a:t>当コンテンツは、著作権法上の保護を受けています、著作権者の許諾を得ずに、当コンテンツの一部または全部を無断で複写・複製・転載することは禁じられております（</a:t>
            </a:r>
            <a:r>
              <a:rPr lang="en-US" altLang="ja-JP" sz="700" b="0" i="0" dirty="0">
                <a:solidFill>
                  <a:schemeClr val="bg1"/>
                </a:solidFill>
                <a:effectLst/>
                <a:latin typeface="HGPｺﾞｼｯｸM" panose="020B0600000000000000" pitchFamily="50" charset="-128"/>
                <a:ea typeface="HGPｺﾞｼｯｸM" panose="020B0600000000000000" pitchFamily="50" charset="-128"/>
                <a:hlinkClick r:id="rId2">
                  <a:extLst>
                    <a:ext uri="{A12FA001-AC4F-418D-AE19-62706E023703}">
                      <ahyp:hlinkClr xmlns:ahyp="http://schemas.microsoft.com/office/drawing/2018/hyperlinkcolor" val="tx"/>
                    </a:ext>
                  </a:extLst>
                </a:hlinkClick>
              </a:rPr>
              <a:t>https://labo-ks.co.jp/</a:t>
            </a:r>
            <a:r>
              <a:rPr lang="ja-JP" altLang="en-US" sz="700" b="0" i="0" dirty="0">
                <a:solidFill>
                  <a:schemeClr val="bg1"/>
                </a:solidFill>
                <a:effectLst/>
                <a:latin typeface="HGPｺﾞｼｯｸM" panose="020B0600000000000000" pitchFamily="50" charset="-128"/>
                <a:ea typeface="HGPｺﾞｼｯｸM" panose="020B0600000000000000" pitchFamily="50" charset="-128"/>
              </a:rPr>
              <a:t>）。</a:t>
            </a:r>
            <a:r>
              <a:rPr lang="ja-JP" altLang="en-US" sz="700" dirty="0">
                <a:solidFill>
                  <a:schemeClr val="bg1"/>
                </a:solidFill>
                <a:latin typeface="HGPｺﾞｼｯｸM" panose="020B0600000000000000" pitchFamily="50" charset="-128"/>
                <a:ea typeface="HGPｺﾞｼｯｸM" panose="020B0600000000000000" pitchFamily="50" charset="-128"/>
              </a:rPr>
              <a:t>　</a:t>
            </a:r>
            <a:r>
              <a:rPr lang="en-US" altLang="ja-JP" sz="700" b="0" i="0" dirty="0">
                <a:solidFill>
                  <a:schemeClr val="bg1"/>
                </a:solidFill>
                <a:effectLst/>
                <a:latin typeface="HGPｺﾞｼｯｸM" panose="020B0600000000000000" pitchFamily="50" charset="-128"/>
                <a:ea typeface="HGPｺﾞｼｯｸM" panose="020B0600000000000000" pitchFamily="50" charset="-128"/>
              </a:rPr>
              <a:t>© 2021 </a:t>
            </a:r>
            <a:r>
              <a:rPr lang="en-US" altLang="ja-JP" sz="700" dirty="0">
                <a:solidFill>
                  <a:schemeClr val="bg1"/>
                </a:solidFill>
                <a:latin typeface="HGPｺﾞｼｯｸM" panose="020B0600000000000000" pitchFamily="50" charset="-128"/>
                <a:ea typeface="HGPｺﾞｼｯｸM" panose="020B0600000000000000" pitchFamily="50" charset="-128"/>
              </a:rPr>
              <a:t>k’s</a:t>
            </a:r>
            <a:r>
              <a:rPr lang="ja-JP" altLang="en-US" sz="700" dirty="0">
                <a:solidFill>
                  <a:schemeClr val="bg1"/>
                </a:solidFill>
                <a:latin typeface="HGPｺﾞｼｯｸM" panose="020B0600000000000000" pitchFamily="50" charset="-128"/>
                <a:ea typeface="HGPｺﾞｼｯｸM" panose="020B0600000000000000" pitchFamily="50" charset="-128"/>
              </a:rPr>
              <a:t>らぼ株式会社</a:t>
            </a:r>
            <a:endParaRPr kumimoji="1" lang="ja-JP" altLang="en-US" sz="700" b="0" i="0" u="none" strike="noStrike" kern="1200" cap="none" spc="0" normalizeH="0" baseline="0" noProof="0" dirty="0">
              <a:ln>
                <a:noFill/>
              </a:ln>
              <a:solidFill>
                <a:schemeClr val="bg1"/>
              </a:solidFill>
              <a:effectLst/>
              <a:uLnTx/>
              <a:uFillTx/>
              <a:latin typeface="HGPｺﾞｼｯｸM" panose="020B0600000000000000" pitchFamily="50" charset="-128"/>
              <a:ea typeface="HGPｺﾞｼｯｸM" panose="020B0600000000000000" pitchFamily="50" charset="-128"/>
              <a:cs typeface="+mn-cs"/>
            </a:endParaRPr>
          </a:p>
        </p:txBody>
      </p:sp>
    </p:spTree>
    <p:extLst>
      <p:ext uri="{BB962C8B-B14F-4D97-AF65-F5344CB8AC3E}">
        <p14:creationId xmlns:p14="http://schemas.microsoft.com/office/powerpoint/2010/main" val="4018866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k'sらぼ">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CE57CE36-14B7-46ED-8DB6-E0321DCBE9A3}"/>
              </a:ext>
            </a:extLst>
          </p:cNvPr>
          <p:cNvSpPr/>
          <p:nvPr userDrawn="1"/>
        </p:nvSpPr>
        <p:spPr>
          <a:xfrm>
            <a:off x="0" y="635267"/>
            <a:ext cx="9906000" cy="6222733"/>
          </a:xfrm>
          <a:prstGeom prst="rect">
            <a:avLst/>
          </a:prstGeom>
          <a:solidFill>
            <a:srgbClr val="EA55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タイトル 1">
            <a:extLst>
              <a:ext uri="{FF2B5EF4-FFF2-40B4-BE49-F238E27FC236}">
                <a16:creationId xmlns:a16="http://schemas.microsoft.com/office/drawing/2014/main" id="{8F15D179-B207-4AC3-B103-9371AC80B26C}"/>
              </a:ext>
            </a:extLst>
          </p:cNvPr>
          <p:cNvSpPr txBox="1">
            <a:spLocks/>
          </p:cNvSpPr>
          <p:nvPr userDrawn="1"/>
        </p:nvSpPr>
        <p:spPr>
          <a:xfrm>
            <a:off x="2793338" y="5428363"/>
            <a:ext cx="4319322" cy="794370"/>
          </a:xfrm>
          <a:prstGeom prst="rect">
            <a:avLst/>
          </a:prstGeom>
        </p:spPr>
        <p:txBody>
          <a:bodyPr vert="horz" lIns="72000" tIns="0" rIns="0" bIns="0" rtlCol="0" anchor="b" anchorCtr="0">
            <a:noAutofit/>
          </a:bodyPr>
          <a:lstStyle>
            <a:lvl1pPr algn="r" rtl="0" eaLnBrk="1" fontAlgn="base" hangingPunct="1">
              <a:lnSpc>
                <a:spcPct val="90000"/>
              </a:lnSpc>
              <a:spcBef>
                <a:spcPct val="0"/>
              </a:spcBef>
              <a:spcAft>
                <a:spcPct val="0"/>
              </a:spcAft>
              <a:defRPr kumimoji="1" lang="ja-JP" altLang="en-US" sz="2200" b="1" kern="1200" noProof="0">
                <a:solidFill>
                  <a:schemeClr val="tx2"/>
                </a:solidFill>
                <a:latin typeface="メイリオ" pitchFamily="50" charset="-128"/>
                <a:ea typeface="メイリオ" pitchFamily="50" charset="-128"/>
                <a:cs typeface="メイリオ" pitchFamily="50" charset="-128"/>
              </a:defRPr>
            </a:lvl1pPr>
            <a:lvl2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2pPr>
            <a:lvl3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3pPr>
            <a:lvl4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4pPr>
            <a:lvl5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5pPr>
            <a:lvl6pPr marL="4572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ctr" defTabSz="914400" rtl="0" eaLnBrk="1" fontAlgn="base" latinLnBrk="0" hangingPunct="1">
              <a:lnSpc>
                <a:spcPct val="90000"/>
              </a:lnSpc>
              <a:spcBef>
                <a:spcPct val="0"/>
              </a:spcBef>
              <a:spcAft>
                <a:spcPct val="0"/>
              </a:spcAft>
              <a:buClrTx/>
              <a:buSzTx/>
              <a:buFontTx/>
              <a:buNone/>
              <a:tabLst/>
              <a:defRPr/>
            </a:pPr>
            <a:endParaRPr kumimoji="1" lang="en-US" altLang="ja-JP"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a:p>
            <a:pPr marL="0" marR="0" lvl="0" indent="0" algn="ctr" defTabSz="914400" rtl="0" eaLnBrk="1" fontAlgn="base" latinLnBrk="0" hangingPunct="1">
              <a:lnSpc>
                <a:spcPct val="90000"/>
              </a:lnSpc>
              <a:spcBef>
                <a:spcPct val="0"/>
              </a:spcBef>
              <a:spcAft>
                <a:spcPct val="0"/>
              </a:spcAft>
              <a:buClrTx/>
              <a:buSzTx/>
              <a:buFontTx/>
              <a:buNone/>
              <a:tabLst/>
              <a:defRPr/>
            </a:pPr>
            <a:endParaRPr kumimoji="1" lang="en-US" altLang="ja-JP"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a:p>
            <a:pPr marL="0" marR="0" lvl="0" indent="0" algn="ctr" defTabSz="914400" rtl="0" eaLnBrk="1" fontAlgn="base" latinLnBrk="0" hangingPunct="1">
              <a:lnSpc>
                <a:spcPct val="90000"/>
              </a:lnSpc>
              <a:spcBef>
                <a:spcPct val="0"/>
              </a:spcBef>
              <a:spcAft>
                <a:spcPct val="0"/>
              </a:spcAft>
              <a:buClrTx/>
              <a:buSzTx/>
              <a:buFontTx/>
              <a:buNone/>
              <a:tabLst/>
              <a:defRPr/>
            </a:pPr>
            <a:endParaRPr kumimoji="1" lang="en-US" altLang="ja-JP"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今日一日を最高な一日にする</a:t>
            </a:r>
            <a:endParaRPr kumimoji="1" lang="en-US" altLang="ja-JP" sz="1800" b="1" i="1"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k’s </a:t>
            </a:r>
            <a:r>
              <a:rPr kumimoji="1" lang="ja-JP" altLang="en-US" sz="18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らぼ</a:t>
            </a:r>
            <a:endParaRPr kumimoji="1" lang="ja-JP" altLang="en-US"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p:txBody>
      </p:sp>
      <p:sp>
        <p:nvSpPr>
          <p:cNvPr id="7" name="正方形/長方形 6">
            <a:extLst>
              <a:ext uri="{FF2B5EF4-FFF2-40B4-BE49-F238E27FC236}">
                <a16:creationId xmlns:a16="http://schemas.microsoft.com/office/drawing/2014/main" id="{DF589D7D-3BCE-4637-9DDA-A59F0C729A34}"/>
              </a:ext>
            </a:extLst>
          </p:cNvPr>
          <p:cNvSpPr/>
          <p:nvPr userDrawn="1"/>
        </p:nvSpPr>
        <p:spPr>
          <a:xfrm>
            <a:off x="8605640" y="93137"/>
            <a:ext cx="1300359" cy="540000"/>
          </a:xfrm>
          <a:prstGeom prst="rect">
            <a:avLst/>
          </a:prstGeom>
          <a:solidFill>
            <a:srgbClr val="EA55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フローチャート: データ 8">
            <a:extLst>
              <a:ext uri="{FF2B5EF4-FFF2-40B4-BE49-F238E27FC236}">
                <a16:creationId xmlns:a16="http://schemas.microsoft.com/office/drawing/2014/main" id="{E24D7E58-04E7-4CE1-805E-84F06E9B8510}"/>
              </a:ext>
            </a:extLst>
          </p:cNvPr>
          <p:cNvSpPr/>
          <p:nvPr userDrawn="1"/>
        </p:nvSpPr>
        <p:spPr>
          <a:xfrm>
            <a:off x="8427097" y="93137"/>
            <a:ext cx="357084" cy="540000"/>
          </a:xfrm>
          <a:prstGeom prst="flowChartInputOutput">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フローチャート: データ 9">
            <a:extLst>
              <a:ext uri="{FF2B5EF4-FFF2-40B4-BE49-F238E27FC236}">
                <a16:creationId xmlns:a16="http://schemas.microsoft.com/office/drawing/2014/main" id="{5E389F92-DC86-4FD7-91ED-ED3EB388A485}"/>
              </a:ext>
            </a:extLst>
          </p:cNvPr>
          <p:cNvSpPr/>
          <p:nvPr userDrawn="1"/>
        </p:nvSpPr>
        <p:spPr>
          <a:xfrm>
            <a:off x="8706497" y="93137"/>
            <a:ext cx="357084" cy="540000"/>
          </a:xfrm>
          <a:prstGeom prst="flowChartInputOutpu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正方形/長方形 10">
            <a:extLst>
              <a:ext uri="{FF2B5EF4-FFF2-40B4-BE49-F238E27FC236}">
                <a16:creationId xmlns:a16="http://schemas.microsoft.com/office/drawing/2014/main" id="{645652F1-52B0-4F39-93A2-E0EEC224EBD0}"/>
              </a:ext>
            </a:extLst>
          </p:cNvPr>
          <p:cNvSpPr/>
          <p:nvPr userDrawn="1"/>
        </p:nvSpPr>
        <p:spPr>
          <a:xfrm>
            <a:off x="1004750" y="2800949"/>
            <a:ext cx="7920000" cy="1944000"/>
          </a:xfrm>
          <a:prstGeom prst="rect">
            <a:avLst/>
          </a:prstGeom>
          <a:solidFill>
            <a:schemeClr val="bg1"/>
          </a:solidFill>
          <a:ln w="38100" cmpd="dbl">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lIns="0" tIns="144000" rIns="0" bIns="0" rtlCol="0" anchor="ctr"/>
          <a:lstStyle/>
          <a:p>
            <a:pPr algn="ctr"/>
            <a:r>
              <a:rPr kumimoji="1" lang="ja-JP" altLang="en-US" sz="5400" b="1" dirty="0">
                <a:solidFill>
                  <a:schemeClr val="tx1"/>
                </a:solidFill>
                <a:effectLst>
                  <a:glow rad="63500">
                    <a:schemeClr val="bg1">
                      <a:lumMod val="85000"/>
                    </a:schemeClr>
                  </a:glow>
                </a:effectLst>
                <a:latin typeface="+mn-ea"/>
                <a:ea typeface="+mn-ea"/>
              </a:rPr>
              <a:t>今日の活動のポイント</a:t>
            </a:r>
          </a:p>
        </p:txBody>
      </p:sp>
      <p:sp>
        <p:nvSpPr>
          <p:cNvPr id="12" name="タイトル 1">
            <a:extLst>
              <a:ext uri="{FF2B5EF4-FFF2-40B4-BE49-F238E27FC236}">
                <a16:creationId xmlns:a16="http://schemas.microsoft.com/office/drawing/2014/main" id="{7D89BA6A-6CB2-412B-AFA1-B74053B6698C}"/>
              </a:ext>
            </a:extLst>
          </p:cNvPr>
          <p:cNvSpPr txBox="1">
            <a:spLocks/>
          </p:cNvSpPr>
          <p:nvPr userDrawn="1"/>
        </p:nvSpPr>
        <p:spPr>
          <a:xfrm>
            <a:off x="1151282" y="1899007"/>
            <a:ext cx="7632899" cy="725507"/>
          </a:xfrm>
          <a:prstGeom prst="rect">
            <a:avLst/>
          </a:prstGeom>
        </p:spPr>
        <p:txBody>
          <a:bodyPr vert="horz" lIns="0" tIns="0" rIns="0" bIns="0" rtlCol="0" anchor="b" anchorCtr="0">
            <a:noAutofit/>
          </a:bodyPr>
          <a:lstStyle>
            <a:lvl1pPr algn="r" rtl="0" eaLnBrk="1" fontAlgn="base" hangingPunct="1">
              <a:lnSpc>
                <a:spcPct val="90000"/>
              </a:lnSpc>
              <a:spcBef>
                <a:spcPct val="0"/>
              </a:spcBef>
              <a:spcAft>
                <a:spcPct val="0"/>
              </a:spcAft>
              <a:defRPr kumimoji="1" lang="ja-JP" altLang="en-US" sz="2200" b="1" kern="1200" noProof="0">
                <a:solidFill>
                  <a:schemeClr val="tx2"/>
                </a:solidFill>
                <a:latin typeface="メイリオ" pitchFamily="50" charset="-128"/>
                <a:ea typeface="メイリオ" pitchFamily="50" charset="-128"/>
                <a:cs typeface="メイリオ" pitchFamily="50" charset="-128"/>
              </a:defRPr>
            </a:lvl1pPr>
            <a:lvl2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2pPr>
            <a:lvl3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3pPr>
            <a:lvl4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4pPr>
            <a:lvl5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5pPr>
            <a:lvl6pPr marL="4572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ctr" defTabSz="914400" rtl="0" eaLnBrk="1" fontAlgn="base" latinLnBrk="0" hangingPunct="1">
              <a:lnSpc>
                <a:spcPct val="90000"/>
              </a:lnSpc>
              <a:spcBef>
                <a:spcPct val="0"/>
              </a:spcBef>
              <a:spcAft>
                <a:spcPct val="0"/>
              </a:spcAft>
              <a:buClrTx/>
              <a:buSzTx/>
              <a:buFontTx/>
              <a:buNone/>
              <a:tabLst/>
              <a:defRPr/>
            </a:pPr>
            <a:r>
              <a:rPr kumimoji="1" lang="en-US" altLang="ja-JP" sz="3200" b="1" i="0" u="none" strike="noStrike" kern="1200" cap="none" spc="0" normalizeH="0" baseline="0" noProof="0" dirty="0" err="1">
                <a:ln>
                  <a:noFill/>
                </a:ln>
                <a:solidFill>
                  <a:schemeClr val="bg1"/>
                </a:solidFill>
                <a:effectLst/>
                <a:uLnTx/>
                <a:uFillTx/>
                <a:latin typeface="メイリオ" pitchFamily="50" charset="-128"/>
                <a:ea typeface="メイリオ" pitchFamily="50" charset="-128"/>
              </a:rPr>
              <a:t>topix</a:t>
            </a:r>
            <a:r>
              <a:rPr kumimoji="1" lang="en-US" altLang="ja-JP" sz="32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 dairy</a:t>
            </a:r>
            <a:r>
              <a:rPr kumimoji="1" lang="ja-JP" altLang="en-US" sz="32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 </a:t>
            </a:r>
            <a:r>
              <a:rPr kumimoji="1" lang="en-US" altLang="ja-JP" sz="32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&amp; journal</a:t>
            </a:r>
          </a:p>
        </p:txBody>
      </p:sp>
      <p:sp>
        <p:nvSpPr>
          <p:cNvPr id="13" name="正方形/長方形 12">
            <a:extLst>
              <a:ext uri="{FF2B5EF4-FFF2-40B4-BE49-F238E27FC236}">
                <a16:creationId xmlns:a16="http://schemas.microsoft.com/office/drawing/2014/main" id="{B057D260-C34D-4429-8FF8-76013DB36D01}"/>
              </a:ext>
            </a:extLst>
          </p:cNvPr>
          <p:cNvSpPr/>
          <p:nvPr userDrawn="1"/>
        </p:nvSpPr>
        <p:spPr>
          <a:xfrm>
            <a:off x="20636" y="6513916"/>
            <a:ext cx="9864000" cy="323165"/>
          </a:xfrm>
          <a:prstGeom prst="rect">
            <a:avLst/>
          </a:prstGeom>
          <a:ln w="6350">
            <a:solidFill>
              <a:schemeClr val="bg1"/>
            </a:solidFill>
          </a:ln>
        </p:spPr>
        <p:txBody>
          <a:bodyPr wrap="square" lIns="36000" tIns="0" rIns="36000" bIns="0" anchor="b">
            <a:spAutoFit/>
          </a:bodyPr>
          <a:lstStyle/>
          <a:p>
            <a:pPr marL="0" marR="0" lvl="0" indent="0" defTabSz="914400" rtl="0" eaLnBrk="1" fontAlgn="base" latinLnBrk="0" hangingPunct="1">
              <a:spcBef>
                <a:spcPct val="0"/>
              </a:spcBef>
              <a:spcAft>
                <a:spcPct val="0"/>
              </a:spcAft>
              <a:buClrTx/>
              <a:buSzTx/>
              <a:buFontTx/>
              <a:buNone/>
              <a:tabLst/>
              <a:defRPr/>
            </a:pPr>
            <a:r>
              <a:rPr kumimoji="1" lang="ja-JP" altLang="en-US" sz="700" b="0" i="0" u="none" strike="noStrike" kern="1200" cap="none" spc="0" normalizeH="0" baseline="0" noProof="0" dirty="0">
                <a:ln>
                  <a:noFill/>
                </a:ln>
                <a:solidFill>
                  <a:schemeClr val="bg1"/>
                </a:solidFill>
                <a:effectLst/>
                <a:uLnTx/>
                <a:uFillTx/>
                <a:latin typeface="HGPｺﾞｼｯｸM" panose="020B0600000000000000" pitchFamily="50" charset="-128"/>
                <a:ea typeface="HGPｺﾞｼｯｸM" panose="020B0600000000000000" pitchFamily="50" charset="-128"/>
                <a:cs typeface="+mn-cs"/>
              </a:rPr>
              <a:t>本資料は、個人の見解をまとめたものとなっています。参考にさせていただいたサイトはリンク等を掲載しております</a:t>
            </a:r>
            <a:r>
              <a:rPr lang="ja-JP" altLang="en-US" sz="700" dirty="0">
                <a:solidFill>
                  <a:schemeClr val="bg1"/>
                </a:solidFill>
                <a:latin typeface="HGPｺﾞｼｯｸM" panose="020B0600000000000000" pitchFamily="50" charset="-128"/>
                <a:ea typeface="HGPｺﾞｼｯｸM" panose="020B0600000000000000" pitchFamily="50" charset="-128"/>
              </a:rPr>
              <a:t>。また、当社のコンテンツ・情報につきまして、可能な限り正確な情報を掲載するよう努めておりますが、必ずしもそれらの正確性や安全性等を保証するものではありません。誤情報が入り込んだり、情報が古くなっていることもございます。万が一、当社に掲載された内容によって発生したトラブルや損害等の一切の責任を負いかねます。あらかじめご了承くださいますようお願いいたします。お問い合わせ等は下記</a:t>
            </a:r>
            <a:r>
              <a:rPr lang="en-US" altLang="ja-JP" sz="700" dirty="0">
                <a:solidFill>
                  <a:schemeClr val="bg1"/>
                </a:solidFill>
                <a:latin typeface="HGPｺﾞｼｯｸM" panose="020B0600000000000000" pitchFamily="50" charset="-128"/>
                <a:ea typeface="HGPｺﾞｼｯｸM" panose="020B0600000000000000" pitchFamily="50" charset="-128"/>
              </a:rPr>
              <a:t>URL</a:t>
            </a:r>
            <a:r>
              <a:rPr lang="ja-JP" altLang="en-US" sz="700" dirty="0">
                <a:solidFill>
                  <a:schemeClr val="bg1"/>
                </a:solidFill>
                <a:latin typeface="HGPｺﾞｼｯｸM" panose="020B0600000000000000" pitchFamily="50" charset="-128"/>
                <a:ea typeface="HGPｺﾞｼｯｸM" panose="020B0600000000000000" pitchFamily="50" charset="-128"/>
              </a:rPr>
              <a:t>までご照会ください。</a:t>
            </a:r>
            <a:endParaRPr lang="en-US" altLang="ja-JP" sz="700" dirty="0">
              <a:solidFill>
                <a:schemeClr val="bg1"/>
              </a:solidFill>
              <a:latin typeface="HGPｺﾞｼｯｸM" panose="020B0600000000000000" pitchFamily="50" charset="-128"/>
              <a:ea typeface="HGPｺﾞｼｯｸM" panose="020B0600000000000000" pitchFamily="50" charset="-128"/>
            </a:endParaRPr>
          </a:p>
          <a:p>
            <a:pPr marL="0" marR="0" lvl="0" indent="0" defTabSz="914400" rtl="0" eaLnBrk="1" fontAlgn="base" latinLnBrk="0" hangingPunct="1">
              <a:spcBef>
                <a:spcPct val="0"/>
              </a:spcBef>
              <a:spcAft>
                <a:spcPct val="0"/>
              </a:spcAft>
              <a:buClrTx/>
              <a:buSzTx/>
              <a:buFontTx/>
              <a:buNone/>
              <a:tabLst/>
              <a:defRPr/>
            </a:pPr>
            <a:r>
              <a:rPr lang="ja-JP" altLang="en-US" sz="700" b="0" i="0" dirty="0">
                <a:solidFill>
                  <a:schemeClr val="bg1"/>
                </a:solidFill>
                <a:effectLst/>
                <a:latin typeface="HGPｺﾞｼｯｸM" panose="020B0600000000000000" pitchFamily="50" charset="-128"/>
                <a:ea typeface="HGPｺﾞｼｯｸM" panose="020B0600000000000000" pitchFamily="50" charset="-128"/>
              </a:rPr>
              <a:t>当コンテンツは、著作権法上の保護を受けています、著作権者の許諾を得ずに、当コンテンツの一部または全部を無断で複写・複製・転載することは禁じられております（</a:t>
            </a:r>
            <a:r>
              <a:rPr lang="en-US" altLang="ja-JP" sz="700" b="0" i="0" dirty="0">
                <a:solidFill>
                  <a:schemeClr val="bg1"/>
                </a:solidFill>
                <a:effectLst/>
                <a:latin typeface="HGPｺﾞｼｯｸM" panose="020B0600000000000000" pitchFamily="50" charset="-128"/>
                <a:ea typeface="HGPｺﾞｼｯｸM" panose="020B0600000000000000" pitchFamily="50" charset="-128"/>
                <a:hlinkClick r:id="rId2">
                  <a:extLst>
                    <a:ext uri="{A12FA001-AC4F-418D-AE19-62706E023703}">
                      <ahyp:hlinkClr xmlns:ahyp="http://schemas.microsoft.com/office/drawing/2018/hyperlinkcolor" val="tx"/>
                    </a:ext>
                  </a:extLst>
                </a:hlinkClick>
              </a:rPr>
              <a:t>https://labo-ks.co.jp/</a:t>
            </a:r>
            <a:r>
              <a:rPr lang="ja-JP" altLang="en-US" sz="700" b="0" i="0" dirty="0">
                <a:solidFill>
                  <a:schemeClr val="bg1"/>
                </a:solidFill>
                <a:effectLst/>
                <a:latin typeface="HGPｺﾞｼｯｸM" panose="020B0600000000000000" pitchFamily="50" charset="-128"/>
                <a:ea typeface="HGPｺﾞｼｯｸM" panose="020B0600000000000000" pitchFamily="50" charset="-128"/>
              </a:rPr>
              <a:t>）。</a:t>
            </a:r>
            <a:r>
              <a:rPr lang="ja-JP" altLang="en-US" sz="700" dirty="0">
                <a:solidFill>
                  <a:schemeClr val="bg1"/>
                </a:solidFill>
                <a:latin typeface="HGPｺﾞｼｯｸM" panose="020B0600000000000000" pitchFamily="50" charset="-128"/>
                <a:ea typeface="HGPｺﾞｼｯｸM" panose="020B0600000000000000" pitchFamily="50" charset="-128"/>
              </a:rPr>
              <a:t>　</a:t>
            </a:r>
            <a:r>
              <a:rPr lang="en-US" altLang="ja-JP" sz="700" b="0" i="0" dirty="0">
                <a:solidFill>
                  <a:schemeClr val="bg1"/>
                </a:solidFill>
                <a:effectLst/>
                <a:latin typeface="HGPｺﾞｼｯｸM" panose="020B0600000000000000" pitchFamily="50" charset="-128"/>
                <a:ea typeface="HGPｺﾞｼｯｸM" panose="020B0600000000000000" pitchFamily="50" charset="-128"/>
              </a:rPr>
              <a:t>© 2021 </a:t>
            </a:r>
            <a:r>
              <a:rPr lang="en-US" altLang="ja-JP" sz="700" dirty="0">
                <a:solidFill>
                  <a:schemeClr val="bg1"/>
                </a:solidFill>
                <a:latin typeface="HGPｺﾞｼｯｸM" panose="020B0600000000000000" pitchFamily="50" charset="-128"/>
                <a:ea typeface="HGPｺﾞｼｯｸM" panose="020B0600000000000000" pitchFamily="50" charset="-128"/>
              </a:rPr>
              <a:t>k’s</a:t>
            </a:r>
            <a:r>
              <a:rPr lang="ja-JP" altLang="en-US" sz="700" dirty="0">
                <a:solidFill>
                  <a:schemeClr val="bg1"/>
                </a:solidFill>
                <a:latin typeface="HGPｺﾞｼｯｸM" panose="020B0600000000000000" pitchFamily="50" charset="-128"/>
                <a:ea typeface="HGPｺﾞｼｯｸM" panose="020B0600000000000000" pitchFamily="50" charset="-128"/>
              </a:rPr>
              <a:t>らぼ株式会社</a:t>
            </a:r>
            <a:endParaRPr kumimoji="1" lang="ja-JP" altLang="en-US" sz="700" b="0" i="0" u="none" strike="noStrike" kern="1200" cap="none" spc="0" normalizeH="0" baseline="0" noProof="0" dirty="0">
              <a:ln>
                <a:noFill/>
              </a:ln>
              <a:solidFill>
                <a:schemeClr val="bg1"/>
              </a:solidFill>
              <a:effectLst/>
              <a:uLnTx/>
              <a:uFillTx/>
              <a:latin typeface="HGPｺﾞｼｯｸM" panose="020B0600000000000000" pitchFamily="50" charset="-128"/>
              <a:ea typeface="HGPｺﾞｼｯｸM" panose="020B0600000000000000" pitchFamily="50" charset="-128"/>
              <a:cs typeface="+mn-cs"/>
            </a:endParaRPr>
          </a:p>
        </p:txBody>
      </p:sp>
    </p:spTree>
    <p:extLst>
      <p:ext uri="{BB962C8B-B14F-4D97-AF65-F5344CB8AC3E}">
        <p14:creationId xmlns:p14="http://schemas.microsoft.com/office/powerpoint/2010/main" val="9858285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k'sらぼ">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CE57CE36-14B7-46ED-8DB6-E0321DCBE9A3}"/>
              </a:ext>
            </a:extLst>
          </p:cNvPr>
          <p:cNvSpPr/>
          <p:nvPr userDrawn="1"/>
        </p:nvSpPr>
        <p:spPr>
          <a:xfrm>
            <a:off x="0" y="3279913"/>
            <a:ext cx="9906000" cy="3578087"/>
          </a:xfrm>
          <a:prstGeom prst="rect">
            <a:avLst/>
          </a:prstGeom>
          <a:solidFill>
            <a:srgbClr val="EA55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DF589D7D-3BCE-4637-9DDA-A59F0C729A34}"/>
              </a:ext>
            </a:extLst>
          </p:cNvPr>
          <p:cNvSpPr/>
          <p:nvPr userDrawn="1"/>
        </p:nvSpPr>
        <p:spPr>
          <a:xfrm>
            <a:off x="8605640" y="2739913"/>
            <a:ext cx="1300359" cy="540000"/>
          </a:xfrm>
          <a:prstGeom prst="rect">
            <a:avLst/>
          </a:prstGeom>
          <a:solidFill>
            <a:srgbClr val="EA55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フローチャート: データ 8">
            <a:extLst>
              <a:ext uri="{FF2B5EF4-FFF2-40B4-BE49-F238E27FC236}">
                <a16:creationId xmlns:a16="http://schemas.microsoft.com/office/drawing/2014/main" id="{E24D7E58-04E7-4CE1-805E-84F06E9B8510}"/>
              </a:ext>
            </a:extLst>
          </p:cNvPr>
          <p:cNvSpPr/>
          <p:nvPr userDrawn="1"/>
        </p:nvSpPr>
        <p:spPr>
          <a:xfrm>
            <a:off x="8427097" y="2739913"/>
            <a:ext cx="357084" cy="540000"/>
          </a:xfrm>
          <a:prstGeom prst="flowChartInputOutput">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フローチャート: データ 9">
            <a:extLst>
              <a:ext uri="{FF2B5EF4-FFF2-40B4-BE49-F238E27FC236}">
                <a16:creationId xmlns:a16="http://schemas.microsoft.com/office/drawing/2014/main" id="{5E389F92-DC86-4FD7-91ED-ED3EB388A485}"/>
              </a:ext>
            </a:extLst>
          </p:cNvPr>
          <p:cNvSpPr/>
          <p:nvPr userDrawn="1"/>
        </p:nvSpPr>
        <p:spPr>
          <a:xfrm>
            <a:off x="8706497" y="2739913"/>
            <a:ext cx="357084" cy="540000"/>
          </a:xfrm>
          <a:prstGeom prst="flowChartInputOutpu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タイトル 1">
            <a:extLst>
              <a:ext uri="{FF2B5EF4-FFF2-40B4-BE49-F238E27FC236}">
                <a16:creationId xmlns:a16="http://schemas.microsoft.com/office/drawing/2014/main" id="{7D89BA6A-6CB2-412B-AFA1-B74053B6698C}"/>
              </a:ext>
            </a:extLst>
          </p:cNvPr>
          <p:cNvSpPr txBox="1">
            <a:spLocks/>
          </p:cNvSpPr>
          <p:nvPr userDrawn="1"/>
        </p:nvSpPr>
        <p:spPr>
          <a:xfrm>
            <a:off x="2882" y="2554406"/>
            <a:ext cx="8552329" cy="725507"/>
          </a:xfrm>
          <a:prstGeom prst="rect">
            <a:avLst/>
          </a:prstGeom>
        </p:spPr>
        <p:txBody>
          <a:bodyPr vert="horz" lIns="180000" tIns="0" rIns="0" bIns="0" rtlCol="0" anchor="b" anchorCtr="0">
            <a:noAutofit/>
          </a:bodyPr>
          <a:lstStyle>
            <a:lvl1pPr algn="r" rtl="0" eaLnBrk="1" fontAlgn="base" hangingPunct="1">
              <a:lnSpc>
                <a:spcPct val="90000"/>
              </a:lnSpc>
              <a:spcBef>
                <a:spcPct val="0"/>
              </a:spcBef>
              <a:spcAft>
                <a:spcPct val="0"/>
              </a:spcAft>
              <a:defRPr kumimoji="1" lang="ja-JP" altLang="en-US" sz="2200" b="1" kern="1200" noProof="0">
                <a:solidFill>
                  <a:schemeClr val="tx2"/>
                </a:solidFill>
                <a:latin typeface="メイリオ" pitchFamily="50" charset="-128"/>
                <a:ea typeface="メイリオ" pitchFamily="50" charset="-128"/>
                <a:cs typeface="メイリオ" pitchFamily="50" charset="-128"/>
              </a:defRPr>
            </a:lvl1pPr>
            <a:lvl2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2pPr>
            <a:lvl3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3pPr>
            <a:lvl4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4pPr>
            <a:lvl5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5pPr>
            <a:lvl6pPr marL="4572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r>
              <a:rPr kumimoji="1" lang="ja-JP" altLang="en-US" sz="3200" b="1" i="0" u="none" strike="noStrike" kern="1200" cap="none" spc="0" normalizeH="0" baseline="0" noProof="0" dirty="0">
                <a:ln>
                  <a:noFill/>
                </a:ln>
                <a:solidFill>
                  <a:schemeClr val="tx1"/>
                </a:solidFill>
                <a:effectLst/>
                <a:uLnTx/>
                <a:uFillTx/>
                <a:latin typeface="メイリオ" pitchFamily="50" charset="-128"/>
                <a:ea typeface="メイリオ" pitchFamily="50" charset="-128"/>
              </a:rPr>
              <a:t>タイトル</a:t>
            </a:r>
          </a:p>
        </p:txBody>
      </p:sp>
    </p:spTree>
    <p:extLst>
      <p:ext uri="{BB962C8B-B14F-4D97-AF65-F5344CB8AC3E}">
        <p14:creationId xmlns:p14="http://schemas.microsoft.com/office/powerpoint/2010/main" val="1325347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7" name="テキスト プレースホルダー 6">
            <a:extLst>
              <a:ext uri="{FF2B5EF4-FFF2-40B4-BE49-F238E27FC236}">
                <a16:creationId xmlns:a16="http://schemas.microsoft.com/office/drawing/2014/main" id="{01252EBA-597D-41CC-A082-685D193F353C}"/>
              </a:ext>
            </a:extLst>
          </p:cNvPr>
          <p:cNvSpPr>
            <a:spLocks noGrp="1"/>
          </p:cNvSpPr>
          <p:nvPr>
            <p:ph type="body" sz="quarter" idx="10"/>
          </p:nvPr>
        </p:nvSpPr>
        <p:spPr>
          <a:xfrm>
            <a:off x="1568918" y="125280"/>
            <a:ext cx="8235478" cy="396000"/>
          </a:xfrm>
          <a:prstGeom prst="rect">
            <a:avLst/>
          </a:prstGeom>
          <a:noFill/>
        </p:spPr>
        <p:txBody>
          <a:bodyPr lIns="0" tIns="0" rIns="0" bIns="0" anchor="ctr" anchorCtr="0"/>
          <a:lstStyle>
            <a:lvl1pPr marL="0" indent="0" algn="r">
              <a:buNone/>
              <a:defRPr sz="2200" b="1">
                <a:solidFill>
                  <a:srgbClr val="EA5550"/>
                </a:solidFill>
                <a:latin typeface="メイリオ" panose="020B0604030504040204" pitchFamily="50" charset="-128"/>
                <a:ea typeface="メイリオ" panose="020B0604030504040204" pitchFamily="50" charset="-128"/>
              </a:defRPr>
            </a:lvl1pPr>
          </a:lstStyle>
          <a:p>
            <a:pPr lvl="0"/>
            <a:r>
              <a:rPr kumimoji="1" lang="ja-JP" altLang="en-US" dirty="0"/>
              <a:t>マスター テキストの書式設定</a:t>
            </a:r>
          </a:p>
        </p:txBody>
      </p:sp>
      <p:sp>
        <p:nvSpPr>
          <p:cNvPr id="3" name="タイトル 1">
            <a:extLst>
              <a:ext uri="{FF2B5EF4-FFF2-40B4-BE49-F238E27FC236}">
                <a16:creationId xmlns:a16="http://schemas.microsoft.com/office/drawing/2014/main" id="{949F3CC6-42BF-4BC9-BED2-45F627D02B40}"/>
              </a:ext>
            </a:extLst>
          </p:cNvPr>
          <p:cNvSpPr txBox="1">
            <a:spLocks/>
          </p:cNvSpPr>
          <p:nvPr userDrawn="1"/>
        </p:nvSpPr>
        <p:spPr>
          <a:xfrm>
            <a:off x="53312" y="83063"/>
            <a:ext cx="3993755" cy="396044"/>
          </a:xfrm>
          <a:prstGeom prst="rect">
            <a:avLst/>
          </a:prstGeom>
        </p:spPr>
        <p:txBody>
          <a:bodyPr vert="horz" lIns="72000" tIns="0" rIns="0" bIns="0" rtlCol="0" anchor="b" anchorCtr="0">
            <a:noAutofit/>
          </a:bodyPr>
          <a:lstStyle>
            <a:lvl1pPr algn="r" rtl="0" eaLnBrk="1" fontAlgn="base" hangingPunct="1">
              <a:lnSpc>
                <a:spcPct val="90000"/>
              </a:lnSpc>
              <a:spcBef>
                <a:spcPct val="0"/>
              </a:spcBef>
              <a:spcAft>
                <a:spcPct val="0"/>
              </a:spcAft>
              <a:defRPr kumimoji="1" lang="ja-JP" altLang="en-US" sz="2200" b="1" kern="1200" noProof="0">
                <a:solidFill>
                  <a:schemeClr val="tx2"/>
                </a:solidFill>
                <a:latin typeface="メイリオ" pitchFamily="50" charset="-128"/>
                <a:ea typeface="メイリオ" pitchFamily="50" charset="-128"/>
                <a:cs typeface="メイリオ" pitchFamily="50" charset="-128"/>
              </a:defRPr>
            </a:lvl1pPr>
            <a:lvl2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2pPr>
            <a:lvl3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3pPr>
            <a:lvl4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4pPr>
            <a:lvl5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5pPr>
            <a:lvl6pPr marL="4572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r>
              <a:rPr kumimoji="1" lang="en-US" altLang="ja-JP" sz="22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rPr>
              <a:t>k’s </a:t>
            </a:r>
            <a:r>
              <a:rPr kumimoji="1" lang="ja-JP" altLang="en-US" sz="18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rPr>
              <a:t>らぼ</a:t>
            </a:r>
            <a:endParaRPr kumimoji="1" lang="ja-JP" altLang="en-US" sz="22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endParaRPr>
          </a:p>
        </p:txBody>
      </p:sp>
      <p:sp>
        <p:nvSpPr>
          <p:cNvPr id="4" name="Line 5">
            <a:extLst>
              <a:ext uri="{FF2B5EF4-FFF2-40B4-BE49-F238E27FC236}">
                <a16:creationId xmlns:a16="http://schemas.microsoft.com/office/drawing/2014/main" id="{2E292488-589D-4662-BEAA-CE78493151A2}"/>
              </a:ext>
            </a:extLst>
          </p:cNvPr>
          <p:cNvSpPr>
            <a:spLocks noChangeShapeType="1"/>
          </p:cNvSpPr>
          <p:nvPr userDrawn="1"/>
        </p:nvSpPr>
        <p:spPr bwMode="gray">
          <a:xfrm>
            <a:off x="53312" y="533636"/>
            <a:ext cx="9751084" cy="0"/>
          </a:xfrm>
          <a:prstGeom prst="line">
            <a:avLst/>
          </a:prstGeom>
          <a:noFill/>
          <a:ln w="31750">
            <a:solidFill>
              <a:srgbClr val="EA55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marR="0" lvl="0" indent="0" defTabSz="91440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3E3A39"/>
              </a:solidFill>
              <a:effectLst/>
              <a:uLnTx/>
              <a:uFillTx/>
              <a:latin typeface="Arial"/>
              <a:ea typeface="メイリオ"/>
            </a:endParaRPr>
          </a:p>
        </p:txBody>
      </p:sp>
      <p:sp>
        <p:nvSpPr>
          <p:cNvPr id="5" name="正方形/長方形 4">
            <a:extLst>
              <a:ext uri="{FF2B5EF4-FFF2-40B4-BE49-F238E27FC236}">
                <a16:creationId xmlns:a16="http://schemas.microsoft.com/office/drawing/2014/main" id="{DBFE26A1-25FF-493B-8F5F-7DE31D50433C}"/>
              </a:ext>
            </a:extLst>
          </p:cNvPr>
          <p:cNvSpPr/>
          <p:nvPr userDrawn="1"/>
        </p:nvSpPr>
        <p:spPr>
          <a:xfrm>
            <a:off x="20636" y="6513916"/>
            <a:ext cx="9864000" cy="323165"/>
          </a:xfrm>
          <a:prstGeom prst="rect">
            <a:avLst/>
          </a:prstGeom>
          <a:ln w="6350">
            <a:solidFill>
              <a:schemeClr val="bg1">
                <a:lumMod val="65000"/>
              </a:schemeClr>
            </a:solidFill>
          </a:ln>
        </p:spPr>
        <p:txBody>
          <a:bodyPr wrap="square" lIns="36000" tIns="0" rIns="36000" bIns="0" anchor="b">
            <a:spAutoFit/>
          </a:bodyPr>
          <a:lstStyle/>
          <a:p>
            <a:pPr marL="0" marR="0" lvl="0" indent="0" defTabSz="914400" rtl="0" eaLnBrk="1" fontAlgn="base" latinLnBrk="0" hangingPunct="1">
              <a:spcBef>
                <a:spcPct val="0"/>
              </a:spcBef>
              <a:spcAft>
                <a:spcPct val="0"/>
              </a:spcAft>
              <a:buClrTx/>
              <a:buSzTx/>
              <a:buFontTx/>
              <a:buNone/>
              <a:tabLst/>
              <a:defRPr/>
            </a:pPr>
            <a:r>
              <a:rPr kumimoji="1" lang="ja-JP" altLang="en-US" sz="700" b="0" i="0" u="none" strike="noStrike" kern="1200" cap="none" spc="0" normalizeH="0" baseline="0" noProof="0" dirty="0">
                <a:ln>
                  <a:noFill/>
                </a:ln>
                <a:solidFill>
                  <a:srgbClr val="3E3A39"/>
                </a:solidFill>
                <a:effectLst/>
                <a:uLnTx/>
                <a:uFillTx/>
                <a:latin typeface="HGPｺﾞｼｯｸM" panose="020B0600000000000000" pitchFamily="50" charset="-128"/>
                <a:ea typeface="HGPｺﾞｼｯｸM" panose="020B0600000000000000" pitchFamily="50" charset="-128"/>
                <a:cs typeface="+mn-cs"/>
              </a:rPr>
              <a:t>本資料は、個人の見解をまとめたものとなっています。参考にさせていただいたサイトはリンク等を掲載しております</a:t>
            </a:r>
            <a:r>
              <a:rPr lang="ja-JP" altLang="en-US" sz="700" dirty="0">
                <a:solidFill>
                  <a:srgbClr val="3E3A39"/>
                </a:solidFill>
                <a:latin typeface="HGPｺﾞｼｯｸM" panose="020B0600000000000000" pitchFamily="50" charset="-128"/>
                <a:ea typeface="HGPｺﾞｼｯｸM" panose="020B0600000000000000" pitchFamily="50" charset="-128"/>
              </a:rPr>
              <a:t>。また、当社のコンテンツ・情報につきまして、可能な限り正確な情報を掲載するよう努めておりますが、必ずしもそれらの正確性や安全性等を保証するものではありません。誤情報が入り込んだり、情報が古くなっていることもございます。万が一、当社に掲載された内容によって発生したトラブルや損害等の一切の責任を負いかねます。あらかじめご了承くださいますようお願いいたします。お問い合わせ等は下記</a:t>
            </a:r>
            <a:r>
              <a:rPr lang="en-US" altLang="ja-JP" sz="700" dirty="0">
                <a:solidFill>
                  <a:srgbClr val="3E3A39"/>
                </a:solidFill>
                <a:latin typeface="HGPｺﾞｼｯｸM" panose="020B0600000000000000" pitchFamily="50" charset="-128"/>
                <a:ea typeface="HGPｺﾞｼｯｸM" panose="020B0600000000000000" pitchFamily="50" charset="-128"/>
              </a:rPr>
              <a:t>URL</a:t>
            </a:r>
            <a:r>
              <a:rPr lang="ja-JP" altLang="en-US" sz="700" dirty="0">
                <a:solidFill>
                  <a:srgbClr val="3E3A39"/>
                </a:solidFill>
                <a:latin typeface="HGPｺﾞｼｯｸM" panose="020B0600000000000000" pitchFamily="50" charset="-128"/>
                <a:ea typeface="HGPｺﾞｼｯｸM" panose="020B0600000000000000" pitchFamily="50" charset="-128"/>
              </a:rPr>
              <a:t>までご照会ください。</a:t>
            </a:r>
            <a:endParaRPr lang="en-US" altLang="ja-JP" sz="700" dirty="0">
              <a:solidFill>
                <a:srgbClr val="3E3A39"/>
              </a:solidFill>
              <a:latin typeface="HGPｺﾞｼｯｸM" panose="020B0600000000000000" pitchFamily="50" charset="-128"/>
              <a:ea typeface="HGPｺﾞｼｯｸM" panose="020B0600000000000000" pitchFamily="50" charset="-128"/>
            </a:endParaRPr>
          </a:p>
          <a:p>
            <a:pPr marL="0" marR="0" lvl="0" indent="0" defTabSz="914400" rtl="0" eaLnBrk="1" fontAlgn="base" latinLnBrk="0" hangingPunct="1">
              <a:spcBef>
                <a:spcPct val="0"/>
              </a:spcBef>
              <a:spcAft>
                <a:spcPct val="0"/>
              </a:spcAft>
              <a:buClrTx/>
              <a:buSzTx/>
              <a:buFontTx/>
              <a:buNone/>
              <a:tabLst/>
              <a:defRPr/>
            </a:pPr>
            <a:r>
              <a:rPr lang="ja-JP" altLang="en-US" sz="700" b="0" i="0" dirty="0">
                <a:solidFill>
                  <a:srgbClr val="3E3A39"/>
                </a:solidFill>
                <a:effectLst/>
                <a:latin typeface="HGPｺﾞｼｯｸM" panose="020B0600000000000000" pitchFamily="50" charset="-128"/>
                <a:ea typeface="HGPｺﾞｼｯｸM" panose="020B0600000000000000" pitchFamily="50" charset="-128"/>
              </a:rPr>
              <a:t>当コンテンツは、著作権法上の保護を受けています、著作権者の許諾を得ずに、当コンテンツの一部または全部を無断で複写・複製・転載することは禁じられております（</a:t>
            </a:r>
            <a:r>
              <a:rPr lang="en-US" altLang="ja-JP" sz="700" b="0" i="0" dirty="0">
                <a:solidFill>
                  <a:srgbClr val="3E3A39"/>
                </a:solidFill>
                <a:effectLst/>
                <a:latin typeface="HGPｺﾞｼｯｸM" panose="020B0600000000000000" pitchFamily="50" charset="-128"/>
                <a:ea typeface="HGPｺﾞｼｯｸM" panose="020B0600000000000000" pitchFamily="50" charset="-128"/>
                <a:hlinkClick r:id="rId2"/>
              </a:rPr>
              <a:t>https://labo-ks.co.jp/</a:t>
            </a:r>
            <a:r>
              <a:rPr lang="ja-JP" altLang="en-US" sz="700" b="0" i="0" dirty="0">
                <a:solidFill>
                  <a:srgbClr val="3E3A39"/>
                </a:solidFill>
                <a:effectLst/>
                <a:latin typeface="HGPｺﾞｼｯｸM" panose="020B0600000000000000" pitchFamily="50" charset="-128"/>
                <a:ea typeface="HGPｺﾞｼｯｸM" panose="020B0600000000000000" pitchFamily="50" charset="-128"/>
              </a:rPr>
              <a:t>）。</a:t>
            </a:r>
            <a:r>
              <a:rPr lang="ja-JP" altLang="en-US" sz="700" dirty="0">
                <a:solidFill>
                  <a:srgbClr val="3E3A39"/>
                </a:solidFill>
                <a:latin typeface="HGPｺﾞｼｯｸM" panose="020B0600000000000000" pitchFamily="50" charset="-128"/>
                <a:ea typeface="HGPｺﾞｼｯｸM" panose="020B0600000000000000" pitchFamily="50" charset="-128"/>
              </a:rPr>
              <a:t>　</a:t>
            </a:r>
            <a:r>
              <a:rPr lang="en-US" altLang="ja-JP" sz="700" b="0" i="0" dirty="0">
                <a:solidFill>
                  <a:schemeClr val="bg1">
                    <a:lumMod val="65000"/>
                  </a:schemeClr>
                </a:solidFill>
                <a:effectLst/>
                <a:latin typeface="HGPｺﾞｼｯｸM" panose="020B0600000000000000" pitchFamily="50" charset="-128"/>
                <a:ea typeface="HGPｺﾞｼｯｸM" panose="020B0600000000000000" pitchFamily="50" charset="-128"/>
              </a:rPr>
              <a:t>© 2021 </a:t>
            </a:r>
            <a:r>
              <a:rPr lang="en-US" altLang="ja-JP" sz="700" dirty="0">
                <a:solidFill>
                  <a:schemeClr val="bg1">
                    <a:lumMod val="65000"/>
                  </a:schemeClr>
                </a:solidFill>
                <a:latin typeface="HGPｺﾞｼｯｸM" panose="020B0600000000000000" pitchFamily="50" charset="-128"/>
                <a:ea typeface="HGPｺﾞｼｯｸM" panose="020B0600000000000000" pitchFamily="50" charset="-128"/>
              </a:rPr>
              <a:t>k’s</a:t>
            </a:r>
            <a:r>
              <a:rPr lang="ja-JP" altLang="en-US" sz="700" dirty="0">
                <a:solidFill>
                  <a:schemeClr val="bg1">
                    <a:lumMod val="65000"/>
                  </a:schemeClr>
                </a:solidFill>
                <a:latin typeface="HGPｺﾞｼｯｸM" panose="020B0600000000000000" pitchFamily="50" charset="-128"/>
                <a:ea typeface="HGPｺﾞｼｯｸM" panose="020B0600000000000000" pitchFamily="50" charset="-128"/>
              </a:rPr>
              <a:t>らぼ株式会社</a:t>
            </a:r>
            <a:endParaRPr kumimoji="1" lang="ja-JP" altLang="en-US" sz="700" b="0" i="0" u="none" strike="noStrike" kern="1200" cap="none" spc="0" normalizeH="0" baseline="0" noProof="0" dirty="0">
              <a:ln>
                <a:noFill/>
              </a:ln>
              <a:solidFill>
                <a:srgbClr val="3E3A39"/>
              </a:solidFill>
              <a:effectLst/>
              <a:uLnTx/>
              <a:uFillTx/>
              <a:latin typeface="HGPｺﾞｼｯｸM" panose="020B0600000000000000" pitchFamily="50" charset="-128"/>
              <a:ea typeface="HGPｺﾞｼｯｸM" panose="020B0600000000000000" pitchFamily="50" charset="-128"/>
              <a:cs typeface="+mn-cs"/>
            </a:endParaRPr>
          </a:p>
        </p:txBody>
      </p:sp>
    </p:spTree>
    <p:extLst>
      <p:ext uri="{BB962C8B-B14F-4D97-AF65-F5344CB8AC3E}">
        <p14:creationId xmlns:p14="http://schemas.microsoft.com/office/powerpoint/2010/main" val="557405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k'sらぼ">
    <p:spTree>
      <p:nvGrpSpPr>
        <p:cNvPr id="1" name=""/>
        <p:cNvGrpSpPr/>
        <p:nvPr/>
      </p:nvGrpSpPr>
      <p:grpSpPr>
        <a:xfrm>
          <a:off x="0" y="0"/>
          <a:ext cx="0" cy="0"/>
          <a:chOff x="0" y="0"/>
          <a:chExt cx="0" cy="0"/>
        </a:xfrm>
      </p:grpSpPr>
      <p:sp>
        <p:nvSpPr>
          <p:cNvPr id="7" name="スライド番号プレースホルダー 5">
            <a:extLst>
              <a:ext uri="{FF2B5EF4-FFF2-40B4-BE49-F238E27FC236}">
                <a16:creationId xmlns:a16="http://schemas.microsoft.com/office/drawing/2014/main" id="{AA1BF1EF-55BE-46A3-85A2-23EEB4D3D7B8}"/>
              </a:ext>
            </a:extLst>
          </p:cNvPr>
          <p:cNvSpPr txBox="1">
            <a:spLocks/>
          </p:cNvSpPr>
          <p:nvPr userDrawn="1"/>
        </p:nvSpPr>
        <p:spPr>
          <a:xfrm>
            <a:off x="9494090" y="6435864"/>
            <a:ext cx="360000" cy="360000"/>
          </a:xfrm>
          <a:prstGeom prst="rect">
            <a:avLst/>
          </a:prstGeom>
          <a:ln w="19050">
            <a:solidFill>
              <a:schemeClr val="bg1">
                <a:lumMod val="85000"/>
              </a:schemeClr>
            </a:solidFill>
          </a:ln>
        </p:spPr>
        <p:txBody>
          <a:bodyPr vert="horz" lIns="0" tIns="0" rIns="0" bIns="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16F7923E-043B-4E1B-A101-94814EC1EA3D}" type="slidenum">
              <a:rPr kumimoji="1" lang="ja-JP" altLang="en-US" sz="1200" b="1" smtClean="0">
                <a:solidFill>
                  <a:schemeClr val="tx1"/>
                </a:solidFill>
              </a:rPr>
              <a:pPr algn="ctr"/>
              <a:t>‹#›</a:t>
            </a:fld>
            <a:endParaRPr kumimoji="1" lang="ja-JP" altLang="en-US" sz="1200" b="1">
              <a:solidFill>
                <a:schemeClr val="tx1"/>
              </a:solidFill>
            </a:endParaRPr>
          </a:p>
        </p:txBody>
      </p:sp>
      <p:sp>
        <p:nvSpPr>
          <p:cNvPr id="6" name="テキスト プレースホルダー 6">
            <a:extLst>
              <a:ext uri="{FF2B5EF4-FFF2-40B4-BE49-F238E27FC236}">
                <a16:creationId xmlns:a16="http://schemas.microsoft.com/office/drawing/2014/main" id="{EFE2599B-B20F-4B7B-ADBB-FD836DE0DB6E}"/>
              </a:ext>
            </a:extLst>
          </p:cNvPr>
          <p:cNvSpPr>
            <a:spLocks noGrp="1"/>
          </p:cNvSpPr>
          <p:nvPr>
            <p:ph type="body" sz="quarter" idx="10"/>
          </p:nvPr>
        </p:nvSpPr>
        <p:spPr>
          <a:xfrm>
            <a:off x="1568918" y="125280"/>
            <a:ext cx="8235478" cy="396000"/>
          </a:xfrm>
          <a:prstGeom prst="rect">
            <a:avLst/>
          </a:prstGeom>
          <a:noFill/>
        </p:spPr>
        <p:txBody>
          <a:bodyPr lIns="0" tIns="0" rIns="0" bIns="0" anchor="ctr" anchorCtr="0"/>
          <a:lstStyle>
            <a:lvl1pPr marL="0" indent="0" algn="r">
              <a:buNone/>
              <a:defRPr sz="2200" b="1">
                <a:solidFill>
                  <a:srgbClr val="EA5550"/>
                </a:solidFill>
                <a:latin typeface="メイリオ" panose="020B0604030504040204" pitchFamily="50" charset="-128"/>
                <a:ea typeface="メイリオ" panose="020B0604030504040204" pitchFamily="50" charset="-128"/>
              </a:defRPr>
            </a:lvl1pPr>
          </a:lstStyle>
          <a:p>
            <a:pPr lvl="0"/>
            <a:r>
              <a:rPr kumimoji="1" lang="ja-JP" altLang="en-US" dirty="0"/>
              <a:t>マスター テキストの書式設定</a:t>
            </a:r>
          </a:p>
        </p:txBody>
      </p:sp>
      <p:sp>
        <p:nvSpPr>
          <p:cNvPr id="10" name="タイトル 1">
            <a:extLst>
              <a:ext uri="{FF2B5EF4-FFF2-40B4-BE49-F238E27FC236}">
                <a16:creationId xmlns:a16="http://schemas.microsoft.com/office/drawing/2014/main" id="{89600600-E483-4A60-90B1-A22FED5109C1}"/>
              </a:ext>
            </a:extLst>
          </p:cNvPr>
          <p:cNvSpPr txBox="1">
            <a:spLocks/>
          </p:cNvSpPr>
          <p:nvPr userDrawn="1"/>
        </p:nvSpPr>
        <p:spPr>
          <a:xfrm>
            <a:off x="53312" y="83063"/>
            <a:ext cx="3993755" cy="396044"/>
          </a:xfrm>
          <a:prstGeom prst="rect">
            <a:avLst/>
          </a:prstGeom>
        </p:spPr>
        <p:txBody>
          <a:bodyPr vert="horz" lIns="72000" tIns="0" rIns="0" bIns="0" rtlCol="0" anchor="b" anchorCtr="0">
            <a:noAutofit/>
          </a:bodyPr>
          <a:lstStyle>
            <a:lvl1pPr algn="r" rtl="0" eaLnBrk="1" fontAlgn="base" hangingPunct="1">
              <a:lnSpc>
                <a:spcPct val="90000"/>
              </a:lnSpc>
              <a:spcBef>
                <a:spcPct val="0"/>
              </a:spcBef>
              <a:spcAft>
                <a:spcPct val="0"/>
              </a:spcAft>
              <a:defRPr kumimoji="1" lang="ja-JP" altLang="en-US" sz="2200" b="1" kern="1200" noProof="0">
                <a:solidFill>
                  <a:schemeClr val="tx2"/>
                </a:solidFill>
                <a:latin typeface="メイリオ" pitchFamily="50" charset="-128"/>
                <a:ea typeface="メイリオ" pitchFamily="50" charset="-128"/>
                <a:cs typeface="メイリオ" pitchFamily="50" charset="-128"/>
              </a:defRPr>
            </a:lvl1pPr>
            <a:lvl2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2pPr>
            <a:lvl3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3pPr>
            <a:lvl4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4pPr>
            <a:lvl5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5pPr>
            <a:lvl6pPr marL="4572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r>
              <a:rPr kumimoji="1" lang="en-US" altLang="ja-JP" sz="22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rPr>
              <a:t>k’s </a:t>
            </a:r>
            <a:r>
              <a:rPr kumimoji="1" lang="ja-JP" altLang="en-US" sz="18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rPr>
              <a:t>らぼ</a:t>
            </a:r>
            <a:endParaRPr kumimoji="1" lang="ja-JP" altLang="en-US" sz="22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endParaRPr>
          </a:p>
        </p:txBody>
      </p:sp>
      <p:sp>
        <p:nvSpPr>
          <p:cNvPr id="11" name="Line 5">
            <a:extLst>
              <a:ext uri="{FF2B5EF4-FFF2-40B4-BE49-F238E27FC236}">
                <a16:creationId xmlns:a16="http://schemas.microsoft.com/office/drawing/2014/main" id="{87F2CC87-A68D-4F96-B288-4E36144F4DC4}"/>
              </a:ext>
            </a:extLst>
          </p:cNvPr>
          <p:cNvSpPr>
            <a:spLocks noChangeShapeType="1"/>
          </p:cNvSpPr>
          <p:nvPr userDrawn="1"/>
        </p:nvSpPr>
        <p:spPr bwMode="gray">
          <a:xfrm>
            <a:off x="53312" y="533636"/>
            <a:ext cx="9751084" cy="0"/>
          </a:xfrm>
          <a:prstGeom prst="line">
            <a:avLst/>
          </a:prstGeom>
          <a:noFill/>
          <a:ln w="31750">
            <a:solidFill>
              <a:srgbClr val="EA55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marR="0" lvl="0" indent="0" defTabSz="91440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3E3A39"/>
              </a:solidFill>
              <a:effectLst/>
              <a:uLnTx/>
              <a:uFillTx/>
              <a:latin typeface="Arial"/>
              <a:ea typeface="メイリオ"/>
            </a:endParaRPr>
          </a:p>
        </p:txBody>
      </p:sp>
    </p:spTree>
    <p:extLst>
      <p:ext uri="{BB962C8B-B14F-4D97-AF65-F5344CB8AC3E}">
        <p14:creationId xmlns:p14="http://schemas.microsoft.com/office/powerpoint/2010/main" val="2150201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k'sらぼ">
    <p:spTree>
      <p:nvGrpSpPr>
        <p:cNvPr id="1" name=""/>
        <p:cNvGrpSpPr/>
        <p:nvPr/>
      </p:nvGrpSpPr>
      <p:grpSpPr>
        <a:xfrm>
          <a:off x="0" y="0"/>
          <a:ext cx="0" cy="0"/>
          <a:chOff x="0" y="0"/>
          <a:chExt cx="0" cy="0"/>
        </a:xfrm>
      </p:grpSpPr>
      <p:sp>
        <p:nvSpPr>
          <p:cNvPr id="5" name="スライド番号プレースホルダー 5">
            <a:extLst>
              <a:ext uri="{FF2B5EF4-FFF2-40B4-BE49-F238E27FC236}">
                <a16:creationId xmlns:a16="http://schemas.microsoft.com/office/drawing/2014/main" id="{9D57A36B-7FB0-44C7-90A3-B03CC107C6FF}"/>
              </a:ext>
            </a:extLst>
          </p:cNvPr>
          <p:cNvSpPr txBox="1">
            <a:spLocks/>
          </p:cNvSpPr>
          <p:nvPr userDrawn="1"/>
        </p:nvSpPr>
        <p:spPr>
          <a:xfrm>
            <a:off x="9494090" y="6435864"/>
            <a:ext cx="360000" cy="360000"/>
          </a:xfrm>
          <a:prstGeom prst="rect">
            <a:avLst/>
          </a:prstGeom>
          <a:ln w="19050">
            <a:solidFill>
              <a:schemeClr val="bg1">
                <a:lumMod val="85000"/>
              </a:schemeClr>
            </a:solidFill>
          </a:ln>
        </p:spPr>
        <p:txBody>
          <a:bodyPr vert="horz" lIns="0" tIns="0" rIns="0" bIns="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16F7923E-043B-4E1B-A101-94814EC1EA3D}" type="slidenum">
              <a:rPr kumimoji="1" lang="ja-JP" altLang="en-US" sz="1200" b="1" smtClean="0">
                <a:solidFill>
                  <a:schemeClr val="tx1"/>
                </a:solidFill>
              </a:rPr>
              <a:pPr algn="ctr"/>
              <a:t>‹#›</a:t>
            </a:fld>
            <a:endParaRPr kumimoji="1" lang="ja-JP" altLang="en-US" sz="1200" b="1">
              <a:solidFill>
                <a:schemeClr val="tx1"/>
              </a:solidFill>
            </a:endParaRPr>
          </a:p>
        </p:txBody>
      </p:sp>
      <p:sp>
        <p:nvSpPr>
          <p:cNvPr id="6" name="テキスト プレースホルダー 6">
            <a:extLst>
              <a:ext uri="{FF2B5EF4-FFF2-40B4-BE49-F238E27FC236}">
                <a16:creationId xmlns:a16="http://schemas.microsoft.com/office/drawing/2014/main" id="{B8F20DC4-ED82-4264-9DF7-6488B7E38020}"/>
              </a:ext>
            </a:extLst>
          </p:cNvPr>
          <p:cNvSpPr>
            <a:spLocks noGrp="1"/>
          </p:cNvSpPr>
          <p:nvPr>
            <p:ph type="body" sz="quarter" idx="10"/>
          </p:nvPr>
        </p:nvSpPr>
        <p:spPr>
          <a:xfrm>
            <a:off x="1568918" y="125280"/>
            <a:ext cx="8235478" cy="396000"/>
          </a:xfrm>
          <a:prstGeom prst="rect">
            <a:avLst/>
          </a:prstGeom>
          <a:noFill/>
        </p:spPr>
        <p:txBody>
          <a:bodyPr lIns="0" tIns="0" rIns="0" bIns="0" anchor="ctr" anchorCtr="0"/>
          <a:lstStyle>
            <a:lvl1pPr marL="0" indent="0" algn="r">
              <a:buNone/>
              <a:defRPr sz="2200" b="1">
                <a:solidFill>
                  <a:srgbClr val="EA5550"/>
                </a:solidFill>
                <a:latin typeface="メイリオ" panose="020B0604030504040204" pitchFamily="50" charset="-128"/>
                <a:ea typeface="メイリオ" panose="020B0604030504040204" pitchFamily="50" charset="-128"/>
              </a:defRPr>
            </a:lvl1pPr>
          </a:lstStyle>
          <a:p>
            <a:pPr lvl="0"/>
            <a:r>
              <a:rPr kumimoji="1" lang="ja-JP" altLang="en-US" dirty="0"/>
              <a:t>マスター テキストの書式設定</a:t>
            </a:r>
          </a:p>
        </p:txBody>
      </p:sp>
      <p:sp>
        <p:nvSpPr>
          <p:cNvPr id="9" name="Line 5">
            <a:extLst>
              <a:ext uri="{FF2B5EF4-FFF2-40B4-BE49-F238E27FC236}">
                <a16:creationId xmlns:a16="http://schemas.microsoft.com/office/drawing/2014/main" id="{510DFC4A-F99F-4258-8515-3446B7716389}"/>
              </a:ext>
            </a:extLst>
          </p:cNvPr>
          <p:cNvSpPr>
            <a:spLocks noChangeShapeType="1"/>
          </p:cNvSpPr>
          <p:nvPr userDrawn="1"/>
        </p:nvSpPr>
        <p:spPr bwMode="gray">
          <a:xfrm>
            <a:off x="53312" y="533636"/>
            <a:ext cx="9751084" cy="0"/>
          </a:xfrm>
          <a:prstGeom prst="line">
            <a:avLst/>
          </a:prstGeom>
          <a:noFill/>
          <a:ln w="31750">
            <a:solidFill>
              <a:srgbClr val="EA55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marR="0" lvl="0" indent="0" defTabSz="91440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3E3A39"/>
              </a:solidFill>
              <a:effectLst/>
              <a:uLnTx/>
              <a:uFillTx/>
              <a:latin typeface="Arial"/>
              <a:ea typeface="メイリオ"/>
            </a:endParaRPr>
          </a:p>
        </p:txBody>
      </p:sp>
    </p:spTree>
    <p:extLst>
      <p:ext uri="{BB962C8B-B14F-4D97-AF65-F5344CB8AC3E}">
        <p14:creationId xmlns:p14="http://schemas.microsoft.com/office/powerpoint/2010/main" val="3390968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k'sらぼ">
    <p:spTree>
      <p:nvGrpSpPr>
        <p:cNvPr id="1" name=""/>
        <p:cNvGrpSpPr/>
        <p:nvPr/>
      </p:nvGrpSpPr>
      <p:grpSpPr>
        <a:xfrm>
          <a:off x="0" y="0"/>
          <a:ext cx="0" cy="0"/>
          <a:chOff x="0" y="0"/>
          <a:chExt cx="0" cy="0"/>
        </a:xfrm>
      </p:grpSpPr>
      <p:sp>
        <p:nvSpPr>
          <p:cNvPr id="4" name="テキスト プレースホルダー 6">
            <a:extLst>
              <a:ext uri="{FF2B5EF4-FFF2-40B4-BE49-F238E27FC236}">
                <a16:creationId xmlns:a16="http://schemas.microsoft.com/office/drawing/2014/main" id="{C20A08DE-6013-4029-845C-C3531EEC0554}"/>
              </a:ext>
            </a:extLst>
          </p:cNvPr>
          <p:cNvSpPr>
            <a:spLocks noGrp="1"/>
          </p:cNvSpPr>
          <p:nvPr>
            <p:ph type="body" sz="quarter" idx="10"/>
          </p:nvPr>
        </p:nvSpPr>
        <p:spPr>
          <a:xfrm>
            <a:off x="1568918" y="125280"/>
            <a:ext cx="8235478" cy="396000"/>
          </a:xfrm>
          <a:prstGeom prst="rect">
            <a:avLst/>
          </a:prstGeom>
          <a:noFill/>
        </p:spPr>
        <p:txBody>
          <a:bodyPr lIns="0" tIns="0" rIns="0" bIns="0" anchor="ctr" anchorCtr="0"/>
          <a:lstStyle>
            <a:lvl1pPr marL="0" indent="0" algn="r">
              <a:buNone/>
              <a:defRPr sz="2200" b="1">
                <a:solidFill>
                  <a:srgbClr val="EA5550"/>
                </a:solidFill>
                <a:latin typeface="メイリオ" panose="020B0604030504040204" pitchFamily="50" charset="-128"/>
                <a:ea typeface="メイリオ" panose="020B0604030504040204" pitchFamily="50" charset="-128"/>
              </a:defRPr>
            </a:lvl1pPr>
          </a:lstStyle>
          <a:p>
            <a:pPr lvl="0"/>
            <a:r>
              <a:rPr kumimoji="1" lang="ja-JP" altLang="en-US" dirty="0"/>
              <a:t>マスター テキストの書式設定</a:t>
            </a:r>
          </a:p>
        </p:txBody>
      </p:sp>
      <p:sp>
        <p:nvSpPr>
          <p:cNvPr id="6" name="タイトル 1">
            <a:extLst>
              <a:ext uri="{FF2B5EF4-FFF2-40B4-BE49-F238E27FC236}">
                <a16:creationId xmlns:a16="http://schemas.microsoft.com/office/drawing/2014/main" id="{62B42BBB-94A6-4EB5-AEA4-5F2484FA2638}"/>
              </a:ext>
            </a:extLst>
          </p:cNvPr>
          <p:cNvSpPr txBox="1">
            <a:spLocks/>
          </p:cNvSpPr>
          <p:nvPr userDrawn="1"/>
        </p:nvSpPr>
        <p:spPr>
          <a:xfrm>
            <a:off x="53312" y="83063"/>
            <a:ext cx="3993755" cy="396044"/>
          </a:xfrm>
          <a:prstGeom prst="rect">
            <a:avLst/>
          </a:prstGeom>
        </p:spPr>
        <p:txBody>
          <a:bodyPr vert="horz" lIns="72000" tIns="0" rIns="0" bIns="0" rtlCol="0" anchor="b" anchorCtr="0">
            <a:noAutofit/>
          </a:bodyPr>
          <a:lstStyle>
            <a:lvl1pPr algn="r" rtl="0" eaLnBrk="1" fontAlgn="base" hangingPunct="1">
              <a:lnSpc>
                <a:spcPct val="90000"/>
              </a:lnSpc>
              <a:spcBef>
                <a:spcPct val="0"/>
              </a:spcBef>
              <a:spcAft>
                <a:spcPct val="0"/>
              </a:spcAft>
              <a:defRPr kumimoji="1" lang="ja-JP" altLang="en-US" sz="2200" b="1" kern="1200" noProof="0">
                <a:solidFill>
                  <a:schemeClr val="tx2"/>
                </a:solidFill>
                <a:latin typeface="メイリオ" pitchFamily="50" charset="-128"/>
                <a:ea typeface="メイリオ" pitchFamily="50" charset="-128"/>
                <a:cs typeface="メイリオ" pitchFamily="50" charset="-128"/>
              </a:defRPr>
            </a:lvl1pPr>
            <a:lvl2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2pPr>
            <a:lvl3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3pPr>
            <a:lvl4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4pPr>
            <a:lvl5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5pPr>
            <a:lvl6pPr marL="4572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r>
              <a:rPr kumimoji="1" lang="en-US" altLang="ja-JP" sz="22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rPr>
              <a:t>k’s </a:t>
            </a:r>
            <a:r>
              <a:rPr kumimoji="1" lang="ja-JP" altLang="en-US" sz="18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rPr>
              <a:t>らぼ</a:t>
            </a:r>
            <a:endParaRPr kumimoji="1" lang="ja-JP" altLang="en-US" sz="22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endParaRPr>
          </a:p>
        </p:txBody>
      </p:sp>
      <p:sp>
        <p:nvSpPr>
          <p:cNvPr id="7" name="Line 5">
            <a:extLst>
              <a:ext uri="{FF2B5EF4-FFF2-40B4-BE49-F238E27FC236}">
                <a16:creationId xmlns:a16="http://schemas.microsoft.com/office/drawing/2014/main" id="{ACEBA7D7-F800-4E48-A6A3-DA874967A952}"/>
              </a:ext>
            </a:extLst>
          </p:cNvPr>
          <p:cNvSpPr>
            <a:spLocks noChangeShapeType="1"/>
          </p:cNvSpPr>
          <p:nvPr userDrawn="1"/>
        </p:nvSpPr>
        <p:spPr bwMode="gray">
          <a:xfrm>
            <a:off x="53312" y="533636"/>
            <a:ext cx="9751084" cy="0"/>
          </a:xfrm>
          <a:prstGeom prst="line">
            <a:avLst/>
          </a:prstGeom>
          <a:noFill/>
          <a:ln w="31750">
            <a:solidFill>
              <a:srgbClr val="EA55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marR="0" lvl="0" indent="0" defTabSz="91440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3E3A39"/>
              </a:solidFill>
              <a:effectLst/>
              <a:uLnTx/>
              <a:uFillTx/>
              <a:latin typeface="Arial"/>
              <a:ea typeface="メイリオ"/>
            </a:endParaRPr>
          </a:p>
        </p:txBody>
      </p:sp>
    </p:spTree>
    <p:extLst>
      <p:ext uri="{BB962C8B-B14F-4D97-AF65-F5344CB8AC3E}">
        <p14:creationId xmlns:p14="http://schemas.microsoft.com/office/powerpoint/2010/main" val="3972224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spTree>
      <p:nvGrpSpPr>
        <p:cNvPr id="1" name=""/>
        <p:cNvGrpSpPr/>
        <p:nvPr/>
      </p:nvGrpSpPr>
      <p:grpSpPr>
        <a:xfrm>
          <a:off x="0" y="0"/>
          <a:ext cx="0" cy="0"/>
          <a:chOff x="0" y="0"/>
          <a:chExt cx="0" cy="0"/>
        </a:xfrm>
      </p:grpSpPr>
      <p:sp>
        <p:nvSpPr>
          <p:cNvPr id="7" name="テキスト プレースホルダー 6">
            <a:extLst>
              <a:ext uri="{FF2B5EF4-FFF2-40B4-BE49-F238E27FC236}">
                <a16:creationId xmlns:a16="http://schemas.microsoft.com/office/drawing/2014/main" id="{01252EBA-597D-41CC-A082-685D193F353C}"/>
              </a:ext>
            </a:extLst>
          </p:cNvPr>
          <p:cNvSpPr>
            <a:spLocks noGrp="1"/>
          </p:cNvSpPr>
          <p:nvPr>
            <p:ph type="body" sz="quarter" idx="10"/>
          </p:nvPr>
        </p:nvSpPr>
        <p:spPr>
          <a:xfrm>
            <a:off x="53312" y="125280"/>
            <a:ext cx="9751084" cy="396000"/>
          </a:xfrm>
          <a:prstGeom prst="rect">
            <a:avLst/>
          </a:prstGeom>
          <a:noFill/>
        </p:spPr>
        <p:txBody>
          <a:bodyPr lIns="0" tIns="0" rIns="0" bIns="0" anchor="ctr" anchorCtr="0"/>
          <a:lstStyle>
            <a:lvl1pPr marL="0" indent="0" algn="l">
              <a:buNone/>
              <a:defRPr sz="2200" b="1">
                <a:solidFill>
                  <a:srgbClr val="EA5550"/>
                </a:solidFill>
                <a:latin typeface="メイリオ" panose="020B0604030504040204" pitchFamily="50" charset="-128"/>
                <a:ea typeface="メイリオ" panose="020B0604030504040204" pitchFamily="50" charset="-128"/>
              </a:defRPr>
            </a:lvl1pPr>
          </a:lstStyle>
          <a:p>
            <a:pPr lvl="0"/>
            <a:r>
              <a:rPr kumimoji="1" lang="ja-JP" altLang="en-US" dirty="0"/>
              <a:t>マスター テキストの書式設定</a:t>
            </a:r>
          </a:p>
        </p:txBody>
      </p:sp>
      <p:sp>
        <p:nvSpPr>
          <p:cNvPr id="4" name="Line 5">
            <a:extLst>
              <a:ext uri="{FF2B5EF4-FFF2-40B4-BE49-F238E27FC236}">
                <a16:creationId xmlns:a16="http://schemas.microsoft.com/office/drawing/2014/main" id="{2E292488-589D-4662-BEAA-CE78493151A2}"/>
              </a:ext>
            </a:extLst>
          </p:cNvPr>
          <p:cNvSpPr>
            <a:spLocks noChangeShapeType="1"/>
          </p:cNvSpPr>
          <p:nvPr userDrawn="1"/>
        </p:nvSpPr>
        <p:spPr bwMode="gray">
          <a:xfrm>
            <a:off x="53312" y="533636"/>
            <a:ext cx="9751084" cy="0"/>
          </a:xfrm>
          <a:prstGeom prst="line">
            <a:avLst/>
          </a:prstGeom>
          <a:noFill/>
          <a:ln w="31750">
            <a:solidFill>
              <a:srgbClr val="EA55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marR="0" lvl="0" indent="0" defTabSz="91440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3E3A39"/>
              </a:solidFill>
              <a:effectLst/>
              <a:uLnTx/>
              <a:uFillTx/>
              <a:latin typeface="Arial"/>
              <a:ea typeface="メイリオ"/>
            </a:endParaRPr>
          </a:p>
        </p:txBody>
      </p:sp>
      <p:sp>
        <p:nvSpPr>
          <p:cNvPr id="5" name="正方形/長方形 4">
            <a:extLst>
              <a:ext uri="{FF2B5EF4-FFF2-40B4-BE49-F238E27FC236}">
                <a16:creationId xmlns:a16="http://schemas.microsoft.com/office/drawing/2014/main" id="{DBFE26A1-25FF-493B-8F5F-7DE31D50433C}"/>
              </a:ext>
            </a:extLst>
          </p:cNvPr>
          <p:cNvSpPr/>
          <p:nvPr userDrawn="1"/>
        </p:nvSpPr>
        <p:spPr>
          <a:xfrm>
            <a:off x="20636" y="6513916"/>
            <a:ext cx="9864000" cy="323165"/>
          </a:xfrm>
          <a:prstGeom prst="rect">
            <a:avLst/>
          </a:prstGeom>
          <a:ln w="6350">
            <a:solidFill>
              <a:schemeClr val="bg1">
                <a:lumMod val="65000"/>
              </a:schemeClr>
            </a:solidFill>
          </a:ln>
        </p:spPr>
        <p:txBody>
          <a:bodyPr wrap="square" lIns="36000" tIns="0" rIns="36000" bIns="0" anchor="b">
            <a:spAutoFit/>
          </a:bodyPr>
          <a:lstStyle/>
          <a:p>
            <a:pPr marL="0" marR="0" lvl="0" indent="0" defTabSz="914400" rtl="0" eaLnBrk="1" fontAlgn="base" latinLnBrk="0" hangingPunct="1">
              <a:spcBef>
                <a:spcPct val="0"/>
              </a:spcBef>
              <a:spcAft>
                <a:spcPct val="0"/>
              </a:spcAft>
              <a:buClrTx/>
              <a:buSzTx/>
              <a:buFontTx/>
              <a:buNone/>
              <a:tabLst/>
              <a:defRPr/>
            </a:pPr>
            <a:r>
              <a:rPr kumimoji="1" lang="ja-JP" altLang="en-US" sz="700" b="0" i="0" u="none" strike="noStrike" kern="1200" cap="none" spc="0" normalizeH="0" baseline="0" noProof="0" dirty="0">
                <a:ln>
                  <a:noFill/>
                </a:ln>
                <a:solidFill>
                  <a:srgbClr val="3E3A39"/>
                </a:solidFill>
                <a:effectLst/>
                <a:uLnTx/>
                <a:uFillTx/>
                <a:latin typeface="HGPｺﾞｼｯｸM" panose="020B0600000000000000" pitchFamily="50" charset="-128"/>
                <a:ea typeface="HGPｺﾞｼｯｸM" panose="020B0600000000000000" pitchFamily="50" charset="-128"/>
                <a:cs typeface="+mn-cs"/>
              </a:rPr>
              <a:t>本資料は、個人の見解をまとめたものとなっています。参考にさせていただいたサイトはリンク等を掲載しております</a:t>
            </a:r>
            <a:r>
              <a:rPr lang="ja-JP" altLang="en-US" sz="700" dirty="0">
                <a:solidFill>
                  <a:srgbClr val="3E3A39"/>
                </a:solidFill>
                <a:latin typeface="HGPｺﾞｼｯｸM" panose="020B0600000000000000" pitchFamily="50" charset="-128"/>
                <a:ea typeface="HGPｺﾞｼｯｸM" panose="020B0600000000000000" pitchFamily="50" charset="-128"/>
              </a:rPr>
              <a:t>。また、当社のコンテンツ・情報につきまして、可能な限り正確な情報を掲載するよう努めておりますが、必ずしもそれらの正確性や安全性等を保証するものではありません。誤情報が入り込んだり、情報が古くなっていることもございます。万が一、当社に掲載された内容によって発生したトラブルや損害等の一切の責任を負いかねます。あらかじめご了承くださいますようお願いいたします。お問い合わせ等は下記</a:t>
            </a:r>
            <a:r>
              <a:rPr lang="en-US" altLang="ja-JP" sz="700" dirty="0">
                <a:solidFill>
                  <a:srgbClr val="3E3A39"/>
                </a:solidFill>
                <a:latin typeface="HGPｺﾞｼｯｸM" panose="020B0600000000000000" pitchFamily="50" charset="-128"/>
                <a:ea typeface="HGPｺﾞｼｯｸM" panose="020B0600000000000000" pitchFamily="50" charset="-128"/>
              </a:rPr>
              <a:t>URL</a:t>
            </a:r>
            <a:r>
              <a:rPr lang="ja-JP" altLang="en-US" sz="700" dirty="0">
                <a:solidFill>
                  <a:srgbClr val="3E3A39"/>
                </a:solidFill>
                <a:latin typeface="HGPｺﾞｼｯｸM" panose="020B0600000000000000" pitchFamily="50" charset="-128"/>
                <a:ea typeface="HGPｺﾞｼｯｸM" panose="020B0600000000000000" pitchFamily="50" charset="-128"/>
              </a:rPr>
              <a:t>までご照会ください。</a:t>
            </a:r>
            <a:endParaRPr lang="en-US" altLang="ja-JP" sz="700" dirty="0">
              <a:solidFill>
                <a:srgbClr val="3E3A39"/>
              </a:solidFill>
              <a:latin typeface="HGPｺﾞｼｯｸM" panose="020B0600000000000000" pitchFamily="50" charset="-128"/>
              <a:ea typeface="HGPｺﾞｼｯｸM" panose="020B0600000000000000" pitchFamily="50" charset="-128"/>
            </a:endParaRPr>
          </a:p>
          <a:p>
            <a:pPr marL="0" marR="0" lvl="0" indent="0" defTabSz="914400" rtl="0" eaLnBrk="1" fontAlgn="base" latinLnBrk="0" hangingPunct="1">
              <a:spcBef>
                <a:spcPct val="0"/>
              </a:spcBef>
              <a:spcAft>
                <a:spcPct val="0"/>
              </a:spcAft>
              <a:buClrTx/>
              <a:buSzTx/>
              <a:buFontTx/>
              <a:buNone/>
              <a:tabLst/>
              <a:defRPr/>
            </a:pPr>
            <a:r>
              <a:rPr lang="ja-JP" altLang="en-US" sz="700" b="0" i="0" dirty="0">
                <a:solidFill>
                  <a:srgbClr val="3E3A39"/>
                </a:solidFill>
                <a:effectLst/>
                <a:latin typeface="HGPｺﾞｼｯｸM" panose="020B0600000000000000" pitchFamily="50" charset="-128"/>
                <a:ea typeface="HGPｺﾞｼｯｸM" panose="020B0600000000000000" pitchFamily="50" charset="-128"/>
              </a:rPr>
              <a:t>当コンテンツは、著作権法上の保護を受けています、著作権者の許諾を得ずに、当コンテンツの一部または全部を無断で複写・複製・転載することは禁じられております（</a:t>
            </a:r>
            <a:r>
              <a:rPr lang="en-US" altLang="ja-JP" sz="700" b="0" i="0" dirty="0">
                <a:solidFill>
                  <a:srgbClr val="3E3A39"/>
                </a:solidFill>
                <a:effectLst/>
                <a:latin typeface="HGPｺﾞｼｯｸM" panose="020B0600000000000000" pitchFamily="50" charset="-128"/>
                <a:ea typeface="HGPｺﾞｼｯｸM" panose="020B0600000000000000" pitchFamily="50" charset="-128"/>
                <a:hlinkClick r:id="rId2"/>
              </a:rPr>
              <a:t>https://labo-ks.co.jp/</a:t>
            </a:r>
            <a:r>
              <a:rPr lang="ja-JP" altLang="en-US" sz="700" b="0" i="0" dirty="0">
                <a:solidFill>
                  <a:srgbClr val="3E3A39"/>
                </a:solidFill>
                <a:effectLst/>
                <a:latin typeface="HGPｺﾞｼｯｸM" panose="020B0600000000000000" pitchFamily="50" charset="-128"/>
                <a:ea typeface="HGPｺﾞｼｯｸM" panose="020B0600000000000000" pitchFamily="50" charset="-128"/>
              </a:rPr>
              <a:t>）。</a:t>
            </a:r>
            <a:r>
              <a:rPr lang="ja-JP" altLang="en-US" sz="700" dirty="0">
                <a:solidFill>
                  <a:srgbClr val="3E3A39"/>
                </a:solidFill>
                <a:latin typeface="HGPｺﾞｼｯｸM" panose="020B0600000000000000" pitchFamily="50" charset="-128"/>
                <a:ea typeface="HGPｺﾞｼｯｸM" panose="020B0600000000000000" pitchFamily="50" charset="-128"/>
              </a:rPr>
              <a:t>　</a:t>
            </a:r>
            <a:r>
              <a:rPr lang="en-US" altLang="ja-JP" sz="700" b="0" i="0" dirty="0">
                <a:solidFill>
                  <a:schemeClr val="bg1">
                    <a:lumMod val="65000"/>
                  </a:schemeClr>
                </a:solidFill>
                <a:effectLst/>
                <a:latin typeface="HGPｺﾞｼｯｸM" panose="020B0600000000000000" pitchFamily="50" charset="-128"/>
                <a:ea typeface="HGPｺﾞｼｯｸM" panose="020B0600000000000000" pitchFamily="50" charset="-128"/>
              </a:rPr>
              <a:t>© 2021 </a:t>
            </a:r>
            <a:r>
              <a:rPr lang="en-US" altLang="ja-JP" sz="700" dirty="0">
                <a:solidFill>
                  <a:schemeClr val="bg1">
                    <a:lumMod val="65000"/>
                  </a:schemeClr>
                </a:solidFill>
                <a:latin typeface="HGPｺﾞｼｯｸM" panose="020B0600000000000000" pitchFamily="50" charset="-128"/>
                <a:ea typeface="HGPｺﾞｼｯｸM" panose="020B0600000000000000" pitchFamily="50" charset="-128"/>
              </a:rPr>
              <a:t>k’s</a:t>
            </a:r>
            <a:r>
              <a:rPr lang="ja-JP" altLang="en-US" sz="700" dirty="0">
                <a:solidFill>
                  <a:schemeClr val="bg1">
                    <a:lumMod val="65000"/>
                  </a:schemeClr>
                </a:solidFill>
                <a:latin typeface="HGPｺﾞｼｯｸM" panose="020B0600000000000000" pitchFamily="50" charset="-128"/>
                <a:ea typeface="HGPｺﾞｼｯｸM" panose="020B0600000000000000" pitchFamily="50" charset="-128"/>
              </a:rPr>
              <a:t>らぼ株式会社</a:t>
            </a:r>
            <a:endParaRPr kumimoji="1" lang="ja-JP" altLang="en-US" sz="700" b="0" i="0" u="none" strike="noStrike" kern="1200" cap="none" spc="0" normalizeH="0" baseline="0" noProof="0" dirty="0">
              <a:ln>
                <a:noFill/>
              </a:ln>
              <a:solidFill>
                <a:srgbClr val="3E3A39"/>
              </a:solidFill>
              <a:effectLst/>
              <a:uLnTx/>
              <a:uFillTx/>
              <a:latin typeface="HGPｺﾞｼｯｸM" panose="020B0600000000000000" pitchFamily="50" charset="-128"/>
              <a:ea typeface="HGPｺﾞｼｯｸM" panose="020B0600000000000000" pitchFamily="50" charset="-128"/>
              <a:cs typeface="+mn-cs"/>
            </a:endParaRPr>
          </a:p>
        </p:txBody>
      </p:sp>
    </p:spTree>
    <p:extLst>
      <p:ext uri="{BB962C8B-B14F-4D97-AF65-F5344CB8AC3E}">
        <p14:creationId xmlns:p14="http://schemas.microsoft.com/office/powerpoint/2010/main" val="3356009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ユーザー設定レイアウト">
    <p:spTree>
      <p:nvGrpSpPr>
        <p:cNvPr id="1" name=""/>
        <p:cNvGrpSpPr/>
        <p:nvPr/>
      </p:nvGrpSpPr>
      <p:grpSpPr>
        <a:xfrm>
          <a:off x="0" y="0"/>
          <a:ext cx="0" cy="0"/>
          <a:chOff x="0" y="0"/>
          <a:chExt cx="0" cy="0"/>
        </a:xfrm>
      </p:grpSpPr>
      <p:sp>
        <p:nvSpPr>
          <p:cNvPr id="7" name="テキスト プレースホルダー 6">
            <a:extLst>
              <a:ext uri="{FF2B5EF4-FFF2-40B4-BE49-F238E27FC236}">
                <a16:creationId xmlns:a16="http://schemas.microsoft.com/office/drawing/2014/main" id="{01252EBA-597D-41CC-A082-685D193F353C}"/>
              </a:ext>
            </a:extLst>
          </p:cNvPr>
          <p:cNvSpPr>
            <a:spLocks noGrp="1"/>
          </p:cNvSpPr>
          <p:nvPr>
            <p:ph type="body" sz="quarter" idx="10"/>
          </p:nvPr>
        </p:nvSpPr>
        <p:spPr>
          <a:xfrm>
            <a:off x="53313" y="125280"/>
            <a:ext cx="9440778" cy="396000"/>
          </a:xfrm>
          <a:prstGeom prst="rect">
            <a:avLst/>
          </a:prstGeom>
          <a:noFill/>
        </p:spPr>
        <p:txBody>
          <a:bodyPr lIns="0" tIns="0" rIns="0" bIns="0" anchor="ctr" anchorCtr="0"/>
          <a:lstStyle>
            <a:lvl1pPr marL="0" indent="0" algn="l">
              <a:buNone/>
              <a:defRPr sz="2200" b="1">
                <a:solidFill>
                  <a:srgbClr val="EA5550"/>
                </a:solidFill>
                <a:latin typeface="メイリオ" panose="020B0604030504040204" pitchFamily="50" charset="-128"/>
                <a:ea typeface="メイリオ" panose="020B0604030504040204" pitchFamily="50" charset="-128"/>
              </a:defRPr>
            </a:lvl1pPr>
          </a:lstStyle>
          <a:p>
            <a:pPr lvl="0"/>
            <a:r>
              <a:rPr kumimoji="1" lang="ja-JP" altLang="en-US" dirty="0"/>
              <a:t>マスター テキストの書式設定</a:t>
            </a:r>
          </a:p>
        </p:txBody>
      </p:sp>
      <p:sp>
        <p:nvSpPr>
          <p:cNvPr id="4" name="Line 5">
            <a:extLst>
              <a:ext uri="{FF2B5EF4-FFF2-40B4-BE49-F238E27FC236}">
                <a16:creationId xmlns:a16="http://schemas.microsoft.com/office/drawing/2014/main" id="{2E292488-589D-4662-BEAA-CE78493151A2}"/>
              </a:ext>
            </a:extLst>
          </p:cNvPr>
          <p:cNvSpPr>
            <a:spLocks noChangeShapeType="1"/>
          </p:cNvSpPr>
          <p:nvPr userDrawn="1"/>
        </p:nvSpPr>
        <p:spPr bwMode="gray">
          <a:xfrm>
            <a:off x="53312" y="533636"/>
            <a:ext cx="9751084" cy="0"/>
          </a:xfrm>
          <a:prstGeom prst="line">
            <a:avLst/>
          </a:prstGeom>
          <a:noFill/>
          <a:ln w="31750">
            <a:solidFill>
              <a:srgbClr val="EA55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marR="0" lvl="0" indent="0" defTabSz="91440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3E3A39"/>
              </a:solidFill>
              <a:effectLst/>
              <a:uLnTx/>
              <a:uFillTx/>
              <a:latin typeface="Arial"/>
              <a:ea typeface="メイリオ"/>
            </a:endParaRPr>
          </a:p>
        </p:txBody>
      </p:sp>
      <p:sp>
        <p:nvSpPr>
          <p:cNvPr id="5" name="正方形/長方形 4">
            <a:extLst>
              <a:ext uri="{FF2B5EF4-FFF2-40B4-BE49-F238E27FC236}">
                <a16:creationId xmlns:a16="http://schemas.microsoft.com/office/drawing/2014/main" id="{DBFE26A1-25FF-493B-8F5F-7DE31D50433C}"/>
              </a:ext>
            </a:extLst>
          </p:cNvPr>
          <p:cNvSpPr/>
          <p:nvPr userDrawn="1"/>
        </p:nvSpPr>
        <p:spPr>
          <a:xfrm>
            <a:off x="20636" y="6513916"/>
            <a:ext cx="9864000" cy="323165"/>
          </a:xfrm>
          <a:prstGeom prst="rect">
            <a:avLst/>
          </a:prstGeom>
          <a:ln w="6350">
            <a:solidFill>
              <a:schemeClr val="bg1">
                <a:lumMod val="65000"/>
              </a:schemeClr>
            </a:solidFill>
          </a:ln>
        </p:spPr>
        <p:txBody>
          <a:bodyPr wrap="square" lIns="36000" tIns="0" rIns="36000" bIns="0" anchor="b">
            <a:spAutoFit/>
          </a:bodyPr>
          <a:lstStyle/>
          <a:p>
            <a:pPr marL="0" marR="0" lvl="0" indent="0" defTabSz="914400" rtl="0" eaLnBrk="1" fontAlgn="base" latinLnBrk="0" hangingPunct="1">
              <a:spcBef>
                <a:spcPct val="0"/>
              </a:spcBef>
              <a:spcAft>
                <a:spcPct val="0"/>
              </a:spcAft>
              <a:buClrTx/>
              <a:buSzTx/>
              <a:buFontTx/>
              <a:buNone/>
              <a:tabLst/>
              <a:defRPr/>
            </a:pPr>
            <a:r>
              <a:rPr kumimoji="1" lang="ja-JP" altLang="en-US" sz="700" b="0" i="0" u="none" strike="noStrike" kern="1200" cap="none" spc="0" normalizeH="0" baseline="0" noProof="0" dirty="0">
                <a:ln>
                  <a:noFill/>
                </a:ln>
                <a:solidFill>
                  <a:srgbClr val="3E3A39"/>
                </a:solidFill>
                <a:effectLst/>
                <a:uLnTx/>
                <a:uFillTx/>
                <a:latin typeface="HGPｺﾞｼｯｸM" panose="020B0600000000000000" pitchFamily="50" charset="-128"/>
                <a:ea typeface="HGPｺﾞｼｯｸM" panose="020B0600000000000000" pitchFamily="50" charset="-128"/>
                <a:cs typeface="+mn-cs"/>
              </a:rPr>
              <a:t>本資料は、個人の見解をまとめたものとなっています。参考にさせていただいたサイトはリンク等を掲載しております</a:t>
            </a:r>
            <a:r>
              <a:rPr lang="ja-JP" altLang="en-US" sz="700" dirty="0">
                <a:solidFill>
                  <a:srgbClr val="3E3A39"/>
                </a:solidFill>
                <a:latin typeface="HGPｺﾞｼｯｸM" panose="020B0600000000000000" pitchFamily="50" charset="-128"/>
                <a:ea typeface="HGPｺﾞｼｯｸM" panose="020B0600000000000000" pitchFamily="50" charset="-128"/>
              </a:rPr>
              <a:t>。また、当社のコンテンツ・情報につきまして、可能な限り正確な情報を掲載するよう努めておりますが、必ずしもそれらの正確性や安全性等を保証するものではありません。誤情報が入り込んだり、情報が古くなっていることもございます。万が一、当社に掲載された内容によって発生したトラブルや損害等の一切の責任を負いかねます。あらかじめご了承くださいますようお願いいたします。お問い合わせ等は下記</a:t>
            </a:r>
            <a:r>
              <a:rPr lang="en-US" altLang="ja-JP" sz="700" dirty="0">
                <a:solidFill>
                  <a:srgbClr val="3E3A39"/>
                </a:solidFill>
                <a:latin typeface="HGPｺﾞｼｯｸM" panose="020B0600000000000000" pitchFamily="50" charset="-128"/>
                <a:ea typeface="HGPｺﾞｼｯｸM" panose="020B0600000000000000" pitchFamily="50" charset="-128"/>
              </a:rPr>
              <a:t>URL</a:t>
            </a:r>
            <a:r>
              <a:rPr lang="ja-JP" altLang="en-US" sz="700" dirty="0">
                <a:solidFill>
                  <a:srgbClr val="3E3A39"/>
                </a:solidFill>
                <a:latin typeface="HGPｺﾞｼｯｸM" panose="020B0600000000000000" pitchFamily="50" charset="-128"/>
                <a:ea typeface="HGPｺﾞｼｯｸM" panose="020B0600000000000000" pitchFamily="50" charset="-128"/>
              </a:rPr>
              <a:t>までご照会ください。</a:t>
            </a:r>
            <a:endParaRPr lang="en-US" altLang="ja-JP" sz="700" dirty="0">
              <a:solidFill>
                <a:srgbClr val="3E3A39"/>
              </a:solidFill>
              <a:latin typeface="HGPｺﾞｼｯｸM" panose="020B0600000000000000" pitchFamily="50" charset="-128"/>
              <a:ea typeface="HGPｺﾞｼｯｸM" panose="020B0600000000000000" pitchFamily="50" charset="-128"/>
            </a:endParaRPr>
          </a:p>
          <a:p>
            <a:pPr marL="0" marR="0" lvl="0" indent="0" defTabSz="914400" rtl="0" eaLnBrk="1" fontAlgn="base" latinLnBrk="0" hangingPunct="1">
              <a:spcBef>
                <a:spcPct val="0"/>
              </a:spcBef>
              <a:spcAft>
                <a:spcPct val="0"/>
              </a:spcAft>
              <a:buClrTx/>
              <a:buSzTx/>
              <a:buFontTx/>
              <a:buNone/>
              <a:tabLst/>
              <a:defRPr/>
            </a:pPr>
            <a:r>
              <a:rPr lang="ja-JP" altLang="en-US" sz="700" b="0" i="0" dirty="0">
                <a:solidFill>
                  <a:srgbClr val="3E3A39"/>
                </a:solidFill>
                <a:effectLst/>
                <a:latin typeface="HGPｺﾞｼｯｸM" panose="020B0600000000000000" pitchFamily="50" charset="-128"/>
                <a:ea typeface="HGPｺﾞｼｯｸM" panose="020B0600000000000000" pitchFamily="50" charset="-128"/>
              </a:rPr>
              <a:t>当コンテンツは、著作権法上の保護を受けています、著作権者の許諾を得ずに、当コンテンツの一部または全部を無断で複写・複製・転載することは禁じられております（</a:t>
            </a:r>
            <a:r>
              <a:rPr lang="en-US" altLang="ja-JP" sz="700" b="0" i="0" dirty="0">
                <a:solidFill>
                  <a:srgbClr val="3E3A39"/>
                </a:solidFill>
                <a:effectLst/>
                <a:latin typeface="HGPｺﾞｼｯｸM" panose="020B0600000000000000" pitchFamily="50" charset="-128"/>
                <a:ea typeface="HGPｺﾞｼｯｸM" panose="020B0600000000000000" pitchFamily="50" charset="-128"/>
                <a:hlinkClick r:id="rId2"/>
              </a:rPr>
              <a:t>https://labo-ks.co.jp/</a:t>
            </a:r>
            <a:r>
              <a:rPr lang="ja-JP" altLang="en-US" sz="700" b="0" i="0" dirty="0">
                <a:solidFill>
                  <a:srgbClr val="3E3A39"/>
                </a:solidFill>
                <a:effectLst/>
                <a:latin typeface="HGPｺﾞｼｯｸM" panose="020B0600000000000000" pitchFamily="50" charset="-128"/>
                <a:ea typeface="HGPｺﾞｼｯｸM" panose="020B0600000000000000" pitchFamily="50" charset="-128"/>
              </a:rPr>
              <a:t>）。</a:t>
            </a:r>
            <a:r>
              <a:rPr lang="ja-JP" altLang="en-US" sz="700" dirty="0">
                <a:solidFill>
                  <a:srgbClr val="3E3A39"/>
                </a:solidFill>
                <a:latin typeface="HGPｺﾞｼｯｸM" panose="020B0600000000000000" pitchFamily="50" charset="-128"/>
                <a:ea typeface="HGPｺﾞｼｯｸM" panose="020B0600000000000000" pitchFamily="50" charset="-128"/>
              </a:rPr>
              <a:t>　</a:t>
            </a:r>
            <a:r>
              <a:rPr lang="en-US" altLang="ja-JP" sz="700" b="0" i="0" dirty="0">
                <a:solidFill>
                  <a:schemeClr val="bg1">
                    <a:lumMod val="65000"/>
                  </a:schemeClr>
                </a:solidFill>
                <a:effectLst/>
                <a:latin typeface="HGPｺﾞｼｯｸM" panose="020B0600000000000000" pitchFamily="50" charset="-128"/>
                <a:ea typeface="HGPｺﾞｼｯｸM" panose="020B0600000000000000" pitchFamily="50" charset="-128"/>
              </a:rPr>
              <a:t>© 2021 </a:t>
            </a:r>
            <a:r>
              <a:rPr lang="en-US" altLang="ja-JP" sz="700" dirty="0">
                <a:solidFill>
                  <a:schemeClr val="bg1">
                    <a:lumMod val="65000"/>
                  </a:schemeClr>
                </a:solidFill>
                <a:latin typeface="HGPｺﾞｼｯｸM" panose="020B0600000000000000" pitchFamily="50" charset="-128"/>
                <a:ea typeface="HGPｺﾞｼｯｸM" panose="020B0600000000000000" pitchFamily="50" charset="-128"/>
              </a:rPr>
              <a:t>k’s</a:t>
            </a:r>
            <a:r>
              <a:rPr lang="ja-JP" altLang="en-US" sz="700" dirty="0">
                <a:solidFill>
                  <a:schemeClr val="bg1">
                    <a:lumMod val="65000"/>
                  </a:schemeClr>
                </a:solidFill>
                <a:latin typeface="HGPｺﾞｼｯｸM" panose="020B0600000000000000" pitchFamily="50" charset="-128"/>
                <a:ea typeface="HGPｺﾞｼｯｸM" panose="020B0600000000000000" pitchFamily="50" charset="-128"/>
              </a:rPr>
              <a:t>らぼ株式会社</a:t>
            </a:r>
            <a:endParaRPr kumimoji="1" lang="ja-JP" altLang="en-US" sz="700" b="0" i="0" u="none" strike="noStrike" kern="1200" cap="none" spc="0" normalizeH="0" baseline="0" noProof="0" dirty="0">
              <a:ln>
                <a:noFill/>
              </a:ln>
              <a:solidFill>
                <a:srgbClr val="3E3A39"/>
              </a:solidFill>
              <a:effectLst/>
              <a:uLnTx/>
              <a:uFillTx/>
              <a:latin typeface="HGPｺﾞｼｯｸM" panose="020B0600000000000000" pitchFamily="50" charset="-128"/>
              <a:ea typeface="HGPｺﾞｼｯｸM" panose="020B0600000000000000" pitchFamily="50" charset="-128"/>
              <a:cs typeface="+mn-cs"/>
            </a:endParaRPr>
          </a:p>
        </p:txBody>
      </p:sp>
      <p:sp>
        <p:nvSpPr>
          <p:cNvPr id="6" name="スライド番号プレースホルダー 5">
            <a:extLst>
              <a:ext uri="{FF2B5EF4-FFF2-40B4-BE49-F238E27FC236}">
                <a16:creationId xmlns:a16="http://schemas.microsoft.com/office/drawing/2014/main" id="{E3EEED7C-B7DD-4103-BD3B-71BEF14EC775}"/>
              </a:ext>
            </a:extLst>
          </p:cNvPr>
          <p:cNvSpPr txBox="1">
            <a:spLocks/>
          </p:cNvSpPr>
          <p:nvPr userDrawn="1"/>
        </p:nvSpPr>
        <p:spPr>
          <a:xfrm>
            <a:off x="9494090" y="143280"/>
            <a:ext cx="360000" cy="360000"/>
          </a:xfrm>
          <a:prstGeom prst="rect">
            <a:avLst/>
          </a:prstGeom>
          <a:ln w="19050">
            <a:solidFill>
              <a:schemeClr val="bg1">
                <a:lumMod val="85000"/>
              </a:schemeClr>
            </a:solidFill>
          </a:ln>
        </p:spPr>
        <p:txBody>
          <a:bodyPr vert="horz" lIns="0" tIns="0" rIns="0" bIns="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16F7923E-043B-4E1B-A101-94814EC1EA3D}" type="slidenum">
              <a:rPr kumimoji="1" lang="ja-JP" altLang="en-US" sz="1200" b="1" smtClean="0">
                <a:solidFill>
                  <a:schemeClr val="tx1"/>
                </a:solidFill>
              </a:rPr>
              <a:pPr algn="ctr"/>
              <a:t>‹#›</a:t>
            </a:fld>
            <a:endParaRPr kumimoji="1" lang="ja-JP" altLang="en-US" sz="1200" b="1">
              <a:solidFill>
                <a:schemeClr val="tx1"/>
              </a:solidFill>
            </a:endParaRPr>
          </a:p>
        </p:txBody>
      </p:sp>
    </p:spTree>
    <p:extLst>
      <p:ext uri="{BB962C8B-B14F-4D97-AF65-F5344CB8AC3E}">
        <p14:creationId xmlns:p14="http://schemas.microsoft.com/office/powerpoint/2010/main" val="2939060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spTree>
      <p:nvGrpSpPr>
        <p:cNvPr id="1" name=""/>
        <p:cNvGrpSpPr/>
        <p:nvPr/>
      </p:nvGrpSpPr>
      <p:grpSpPr>
        <a:xfrm>
          <a:off x="0" y="0"/>
          <a:ext cx="0" cy="0"/>
          <a:chOff x="0" y="0"/>
          <a:chExt cx="0" cy="0"/>
        </a:xfrm>
      </p:grpSpPr>
      <p:sp>
        <p:nvSpPr>
          <p:cNvPr id="7" name="テキスト プレースホルダー 6">
            <a:extLst>
              <a:ext uri="{FF2B5EF4-FFF2-40B4-BE49-F238E27FC236}">
                <a16:creationId xmlns:a16="http://schemas.microsoft.com/office/drawing/2014/main" id="{01252EBA-597D-41CC-A082-685D193F353C}"/>
              </a:ext>
            </a:extLst>
          </p:cNvPr>
          <p:cNvSpPr>
            <a:spLocks noGrp="1"/>
          </p:cNvSpPr>
          <p:nvPr>
            <p:ph type="body" sz="quarter" idx="10"/>
          </p:nvPr>
        </p:nvSpPr>
        <p:spPr>
          <a:xfrm>
            <a:off x="53312" y="125280"/>
            <a:ext cx="9751084" cy="396000"/>
          </a:xfrm>
          <a:prstGeom prst="rect">
            <a:avLst/>
          </a:prstGeom>
          <a:noFill/>
        </p:spPr>
        <p:txBody>
          <a:bodyPr lIns="0" tIns="0" rIns="0" bIns="0" anchor="ctr" anchorCtr="0"/>
          <a:lstStyle>
            <a:lvl1pPr marL="0" indent="0" algn="l">
              <a:buNone/>
              <a:defRPr sz="2200" b="1">
                <a:solidFill>
                  <a:srgbClr val="EA5550"/>
                </a:solidFill>
                <a:latin typeface="メイリオ" panose="020B0604030504040204" pitchFamily="50" charset="-128"/>
                <a:ea typeface="メイリオ" panose="020B0604030504040204" pitchFamily="50" charset="-128"/>
              </a:defRPr>
            </a:lvl1pPr>
          </a:lstStyle>
          <a:p>
            <a:pPr lvl="0"/>
            <a:r>
              <a:rPr kumimoji="1" lang="ja-JP" altLang="en-US" dirty="0"/>
              <a:t>マスター テキストの書式設定</a:t>
            </a:r>
          </a:p>
        </p:txBody>
      </p:sp>
      <p:sp>
        <p:nvSpPr>
          <p:cNvPr id="4" name="Line 5">
            <a:extLst>
              <a:ext uri="{FF2B5EF4-FFF2-40B4-BE49-F238E27FC236}">
                <a16:creationId xmlns:a16="http://schemas.microsoft.com/office/drawing/2014/main" id="{2E292488-589D-4662-BEAA-CE78493151A2}"/>
              </a:ext>
            </a:extLst>
          </p:cNvPr>
          <p:cNvSpPr>
            <a:spLocks noChangeShapeType="1"/>
          </p:cNvSpPr>
          <p:nvPr userDrawn="1"/>
        </p:nvSpPr>
        <p:spPr bwMode="gray">
          <a:xfrm>
            <a:off x="53312" y="533636"/>
            <a:ext cx="9751084" cy="0"/>
          </a:xfrm>
          <a:prstGeom prst="line">
            <a:avLst/>
          </a:prstGeom>
          <a:noFill/>
          <a:ln w="31750">
            <a:solidFill>
              <a:srgbClr val="EA55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marR="0" lvl="0" indent="0" defTabSz="91440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3E3A39"/>
              </a:solidFill>
              <a:effectLst/>
              <a:uLnTx/>
              <a:uFillTx/>
              <a:latin typeface="Arial"/>
              <a:ea typeface="メイリオ"/>
            </a:endParaRPr>
          </a:p>
        </p:txBody>
      </p:sp>
      <p:sp>
        <p:nvSpPr>
          <p:cNvPr id="5" name="正方形/長方形 4">
            <a:extLst>
              <a:ext uri="{FF2B5EF4-FFF2-40B4-BE49-F238E27FC236}">
                <a16:creationId xmlns:a16="http://schemas.microsoft.com/office/drawing/2014/main" id="{DBFE26A1-25FF-493B-8F5F-7DE31D50433C}"/>
              </a:ext>
            </a:extLst>
          </p:cNvPr>
          <p:cNvSpPr/>
          <p:nvPr userDrawn="1"/>
        </p:nvSpPr>
        <p:spPr>
          <a:xfrm>
            <a:off x="20636" y="6704260"/>
            <a:ext cx="9864000" cy="180000"/>
          </a:xfrm>
          <a:prstGeom prst="rect">
            <a:avLst/>
          </a:prstGeom>
          <a:ln w="6350">
            <a:noFill/>
          </a:ln>
        </p:spPr>
        <p:txBody>
          <a:bodyPr wrap="square" lIns="36000" tIns="0" rIns="36000" bIns="0" anchor="ctr">
            <a:noAutofit/>
          </a:bodyPr>
          <a:lstStyle/>
          <a:p>
            <a:pPr marL="0" marR="0" lvl="0" indent="0" algn="ctr" defTabSz="914400" rtl="0" eaLnBrk="1" fontAlgn="base" latinLnBrk="0" hangingPunct="1">
              <a:spcBef>
                <a:spcPct val="0"/>
              </a:spcBef>
              <a:spcAft>
                <a:spcPct val="0"/>
              </a:spcAft>
              <a:buClrTx/>
              <a:buSzTx/>
              <a:buFontTx/>
              <a:buNone/>
              <a:tabLst/>
              <a:defRPr/>
            </a:pPr>
            <a:r>
              <a:rPr lang="ja-JP" altLang="en-US" sz="700" b="0" i="0" dirty="0">
                <a:solidFill>
                  <a:srgbClr val="3E3A39"/>
                </a:solidFill>
                <a:effectLst/>
                <a:latin typeface="HGPｺﾞｼｯｸM" panose="020B0600000000000000" pitchFamily="50" charset="-128"/>
                <a:ea typeface="HGPｺﾞｼｯｸM" panose="020B0600000000000000" pitchFamily="50" charset="-128"/>
              </a:rPr>
              <a:t>当コンテンツは、著作権法上の保護を受けています、著作権者の許諾を得ずに、当コンテンツの一部または全部を無断で複写・複製・転載することは禁じられております。</a:t>
            </a:r>
            <a:r>
              <a:rPr lang="ja-JP" altLang="en-US" sz="700" dirty="0">
                <a:solidFill>
                  <a:srgbClr val="3E3A39"/>
                </a:solidFill>
                <a:latin typeface="HGPｺﾞｼｯｸM" panose="020B0600000000000000" pitchFamily="50" charset="-128"/>
                <a:ea typeface="HGPｺﾞｼｯｸM" panose="020B0600000000000000" pitchFamily="50" charset="-128"/>
              </a:rPr>
              <a:t>　</a:t>
            </a:r>
            <a:r>
              <a:rPr lang="en-US" altLang="ja-JP" sz="700" b="0" i="0" dirty="0">
                <a:solidFill>
                  <a:schemeClr val="bg1">
                    <a:lumMod val="65000"/>
                  </a:schemeClr>
                </a:solidFill>
                <a:effectLst/>
                <a:latin typeface="HGPｺﾞｼｯｸM" panose="020B0600000000000000" pitchFamily="50" charset="-128"/>
                <a:ea typeface="HGPｺﾞｼｯｸM" panose="020B0600000000000000" pitchFamily="50" charset="-128"/>
              </a:rPr>
              <a:t>© 2021 </a:t>
            </a:r>
            <a:r>
              <a:rPr lang="en-US" altLang="ja-JP" sz="700" dirty="0">
                <a:solidFill>
                  <a:schemeClr val="bg1">
                    <a:lumMod val="65000"/>
                  </a:schemeClr>
                </a:solidFill>
                <a:latin typeface="HGPｺﾞｼｯｸM" panose="020B0600000000000000" pitchFamily="50" charset="-128"/>
                <a:ea typeface="HGPｺﾞｼｯｸM" panose="020B0600000000000000" pitchFamily="50" charset="-128"/>
              </a:rPr>
              <a:t>k’s</a:t>
            </a:r>
            <a:r>
              <a:rPr lang="ja-JP" altLang="en-US" sz="700" dirty="0">
                <a:solidFill>
                  <a:schemeClr val="bg1">
                    <a:lumMod val="65000"/>
                  </a:schemeClr>
                </a:solidFill>
                <a:latin typeface="HGPｺﾞｼｯｸM" panose="020B0600000000000000" pitchFamily="50" charset="-128"/>
                <a:ea typeface="HGPｺﾞｼｯｸM" panose="020B0600000000000000" pitchFamily="50" charset="-128"/>
              </a:rPr>
              <a:t>らぼ株式会社　</a:t>
            </a:r>
            <a:r>
              <a:rPr lang="en-US" altLang="ja-JP" sz="700" dirty="0">
                <a:solidFill>
                  <a:schemeClr val="bg1">
                    <a:lumMod val="65000"/>
                  </a:schemeClr>
                </a:solidFill>
                <a:latin typeface="HGPｺﾞｼｯｸM" panose="020B0600000000000000" pitchFamily="50" charset="-128"/>
                <a:ea typeface="HGPｺﾞｼｯｸM" panose="020B0600000000000000" pitchFamily="50" charset="-128"/>
              </a:rPr>
              <a:t>contact</a:t>
            </a:r>
            <a:r>
              <a:rPr lang="ja-JP" altLang="en-US" sz="700" dirty="0">
                <a:solidFill>
                  <a:schemeClr val="bg1">
                    <a:lumMod val="65000"/>
                  </a:schemeClr>
                </a:solidFill>
                <a:latin typeface="HGPｺﾞｼｯｸM" panose="020B0600000000000000" pitchFamily="50" charset="-128"/>
                <a:ea typeface="HGPｺﾞｼｯｸM" panose="020B0600000000000000" pitchFamily="50" charset="-128"/>
              </a:rPr>
              <a:t>（</a:t>
            </a:r>
            <a:r>
              <a:rPr lang="en-US" altLang="ja-JP" sz="700" b="0" i="0" dirty="0">
                <a:solidFill>
                  <a:schemeClr val="bg1">
                    <a:lumMod val="65000"/>
                  </a:schemeClr>
                </a:solidFill>
                <a:effectLst/>
                <a:latin typeface="HGPｺﾞｼｯｸM" panose="020B0600000000000000" pitchFamily="50" charset="-128"/>
                <a:ea typeface="HGPｺﾞｼｯｸM" panose="020B0600000000000000" pitchFamily="50" charset="-128"/>
                <a:hlinkClick r:id="rId2">
                  <a:extLst>
                    <a:ext uri="{A12FA001-AC4F-418D-AE19-62706E023703}">
                      <ahyp:hlinkClr xmlns:ahyp="http://schemas.microsoft.com/office/drawing/2018/hyperlinkcolor" val="tx"/>
                    </a:ext>
                  </a:extLst>
                </a:hlinkClick>
              </a:rPr>
              <a:t>https://labo-ks.co.jp</a:t>
            </a:r>
            <a:r>
              <a:rPr lang="en-US" altLang="ja-JP" sz="700" b="0" i="0" dirty="0">
                <a:solidFill>
                  <a:schemeClr val="bg1">
                    <a:lumMod val="65000"/>
                  </a:schemeClr>
                </a:solidFill>
                <a:effectLst/>
                <a:latin typeface="HGPｺﾞｼｯｸM" panose="020B0600000000000000" pitchFamily="50" charset="-128"/>
                <a:ea typeface="HGPｺﾞｼｯｸM" panose="020B0600000000000000" pitchFamily="50" charset="-128"/>
              </a:rPr>
              <a:t>/</a:t>
            </a:r>
            <a:r>
              <a:rPr lang="ja-JP" altLang="en-US" sz="700" b="0" i="0" dirty="0">
                <a:solidFill>
                  <a:schemeClr val="bg1">
                    <a:lumMod val="65000"/>
                  </a:schemeClr>
                </a:solidFill>
                <a:effectLst/>
                <a:latin typeface="HGPｺﾞｼｯｸM" panose="020B0600000000000000" pitchFamily="50" charset="-128"/>
                <a:ea typeface="HGPｺﾞｼｯｸM" panose="020B0600000000000000" pitchFamily="50" charset="-128"/>
              </a:rPr>
              <a:t>）</a:t>
            </a:r>
            <a:endParaRPr kumimoji="1" lang="ja-JP" altLang="en-US" sz="700" b="0" i="0" u="none" strike="noStrike" kern="1200" cap="none" spc="0" normalizeH="0" baseline="0" noProof="0" dirty="0">
              <a:ln>
                <a:noFill/>
              </a:ln>
              <a:solidFill>
                <a:schemeClr val="bg1">
                  <a:lumMod val="65000"/>
                </a:schemeClr>
              </a:solidFill>
              <a:effectLst/>
              <a:uLnTx/>
              <a:uFillTx/>
              <a:latin typeface="HGPｺﾞｼｯｸM" panose="020B0600000000000000" pitchFamily="50" charset="-128"/>
              <a:ea typeface="HGPｺﾞｼｯｸM" panose="020B0600000000000000" pitchFamily="50" charset="-128"/>
              <a:cs typeface="+mn-cs"/>
            </a:endParaRPr>
          </a:p>
        </p:txBody>
      </p:sp>
    </p:spTree>
    <p:extLst>
      <p:ext uri="{BB962C8B-B14F-4D97-AF65-F5344CB8AC3E}">
        <p14:creationId xmlns:p14="http://schemas.microsoft.com/office/powerpoint/2010/main" val="1054088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ユーザー設定レイアウト">
    <p:spTree>
      <p:nvGrpSpPr>
        <p:cNvPr id="1" name=""/>
        <p:cNvGrpSpPr/>
        <p:nvPr/>
      </p:nvGrpSpPr>
      <p:grpSpPr>
        <a:xfrm>
          <a:off x="0" y="0"/>
          <a:ext cx="0" cy="0"/>
          <a:chOff x="0" y="0"/>
          <a:chExt cx="0" cy="0"/>
        </a:xfrm>
      </p:grpSpPr>
      <p:sp>
        <p:nvSpPr>
          <p:cNvPr id="7" name="テキスト プレースホルダー 6">
            <a:extLst>
              <a:ext uri="{FF2B5EF4-FFF2-40B4-BE49-F238E27FC236}">
                <a16:creationId xmlns:a16="http://schemas.microsoft.com/office/drawing/2014/main" id="{01252EBA-597D-41CC-A082-685D193F353C}"/>
              </a:ext>
            </a:extLst>
          </p:cNvPr>
          <p:cNvSpPr>
            <a:spLocks noGrp="1"/>
          </p:cNvSpPr>
          <p:nvPr>
            <p:ph type="body" sz="quarter" idx="10"/>
          </p:nvPr>
        </p:nvSpPr>
        <p:spPr>
          <a:xfrm>
            <a:off x="53313" y="125280"/>
            <a:ext cx="9440778" cy="396000"/>
          </a:xfrm>
          <a:prstGeom prst="rect">
            <a:avLst/>
          </a:prstGeom>
          <a:noFill/>
        </p:spPr>
        <p:txBody>
          <a:bodyPr lIns="0" tIns="0" rIns="0" bIns="0" anchor="ctr" anchorCtr="0"/>
          <a:lstStyle>
            <a:lvl1pPr marL="0" indent="0" algn="l">
              <a:buNone/>
              <a:defRPr sz="2200" b="1">
                <a:solidFill>
                  <a:srgbClr val="EA5550"/>
                </a:solidFill>
                <a:latin typeface="メイリオ" panose="020B0604030504040204" pitchFamily="50" charset="-128"/>
                <a:ea typeface="メイリオ" panose="020B0604030504040204" pitchFamily="50" charset="-128"/>
              </a:defRPr>
            </a:lvl1pPr>
          </a:lstStyle>
          <a:p>
            <a:pPr lvl="0"/>
            <a:r>
              <a:rPr kumimoji="1" lang="ja-JP" altLang="en-US" dirty="0"/>
              <a:t>マスター テキストの書式設定</a:t>
            </a:r>
          </a:p>
        </p:txBody>
      </p:sp>
      <p:sp>
        <p:nvSpPr>
          <p:cNvPr id="4" name="Line 5">
            <a:extLst>
              <a:ext uri="{FF2B5EF4-FFF2-40B4-BE49-F238E27FC236}">
                <a16:creationId xmlns:a16="http://schemas.microsoft.com/office/drawing/2014/main" id="{2E292488-589D-4662-BEAA-CE78493151A2}"/>
              </a:ext>
            </a:extLst>
          </p:cNvPr>
          <p:cNvSpPr>
            <a:spLocks noChangeShapeType="1"/>
          </p:cNvSpPr>
          <p:nvPr userDrawn="1"/>
        </p:nvSpPr>
        <p:spPr bwMode="gray">
          <a:xfrm>
            <a:off x="53312" y="533636"/>
            <a:ext cx="9751084" cy="0"/>
          </a:xfrm>
          <a:prstGeom prst="line">
            <a:avLst/>
          </a:prstGeom>
          <a:noFill/>
          <a:ln w="31750">
            <a:solidFill>
              <a:srgbClr val="EA55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marR="0" lvl="0" indent="0" defTabSz="91440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3E3A39"/>
              </a:solidFill>
              <a:effectLst/>
              <a:uLnTx/>
              <a:uFillTx/>
              <a:latin typeface="Arial"/>
              <a:ea typeface="メイリオ"/>
            </a:endParaRPr>
          </a:p>
        </p:txBody>
      </p:sp>
      <p:sp>
        <p:nvSpPr>
          <p:cNvPr id="6" name="スライド番号プレースホルダー 5">
            <a:extLst>
              <a:ext uri="{FF2B5EF4-FFF2-40B4-BE49-F238E27FC236}">
                <a16:creationId xmlns:a16="http://schemas.microsoft.com/office/drawing/2014/main" id="{E3EEED7C-B7DD-4103-BD3B-71BEF14EC775}"/>
              </a:ext>
            </a:extLst>
          </p:cNvPr>
          <p:cNvSpPr txBox="1">
            <a:spLocks/>
          </p:cNvSpPr>
          <p:nvPr userDrawn="1"/>
        </p:nvSpPr>
        <p:spPr>
          <a:xfrm>
            <a:off x="9494090" y="143280"/>
            <a:ext cx="360000" cy="360000"/>
          </a:xfrm>
          <a:prstGeom prst="rect">
            <a:avLst/>
          </a:prstGeom>
          <a:ln w="19050">
            <a:solidFill>
              <a:schemeClr val="bg1">
                <a:lumMod val="85000"/>
              </a:schemeClr>
            </a:solidFill>
          </a:ln>
        </p:spPr>
        <p:txBody>
          <a:bodyPr vert="horz" lIns="0" tIns="0" rIns="0" bIns="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16F7923E-043B-4E1B-A101-94814EC1EA3D}" type="slidenum">
              <a:rPr kumimoji="1" lang="ja-JP" altLang="en-US" sz="1200" b="1" smtClean="0">
                <a:solidFill>
                  <a:schemeClr val="tx1"/>
                </a:solidFill>
              </a:rPr>
              <a:pPr algn="ctr"/>
              <a:t>‹#›</a:t>
            </a:fld>
            <a:endParaRPr kumimoji="1" lang="ja-JP" altLang="en-US" sz="1200" b="1">
              <a:solidFill>
                <a:schemeClr val="tx1"/>
              </a:solidFill>
            </a:endParaRPr>
          </a:p>
        </p:txBody>
      </p:sp>
      <p:sp>
        <p:nvSpPr>
          <p:cNvPr id="8" name="正方形/長方形 7">
            <a:extLst>
              <a:ext uri="{FF2B5EF4-FFF2-40B4-BE49-F238E27FC236}">
                <a16:creationId xmlns:a16="http://schemas.microsoft.com/office/drawing/2014/main" id="{8626AC5E-F278-42B8-BA06-A5487FF564F9}"/>
              </a:ext>
            </a:extLst>
          </p:cNvPr>
          <p:cNvSpPr/>
          <p:nvPr userDrawn="1"/>
        </p:nvSpPr>
        <p:spPr>
          <a:xfrm>
            <a:off x="20636" y="6704260"/>
            <a:ext cx="9864000" cy="180000"/>
          </a:xfrm>
          <a:prstGeom prst="rect">
            <a:avLst/>
          </a:prstGeom>
          <a:ln w="6350">
            <a:noFill/>
          </a:ln>
        </p:spPr>
        <p:txBody>
          <a:bodyPr wrap="square" lIns="36000" tIns="0" rIns="36000" bIns="0" anchor="ctr">
            <a:noAutofit/>
          </a:bodyPr>
          <a:lstStyle/>
          <a:p>
            <a:pPr marL="0" marR="0" lvl="0" indent="0" algn="ctr" defTabSz="914400" rtl="0" eaLnBrk="1" fontAlgn="base" latinLnBrk="0" hangingPunct="1">
              <a:spcBef>
                <a:spcPct val="0"/>
              </a:spcBef>
              <a:spcAft>
                <a:spcPct val="0"/>
              </a:spcAft>
              <a:buClrTx/>
              <a:buSzTx/>
              <a:buFontTx/>
              <a:buNone/>
              <a:tabLst/>
              <a:defRPr/>
            </a:pPr>
            <a:r>
              <a:rPr lang="ja-JP" altLang="en-US" sz="700" b="0" i="0" dirty="0">
                <a:solidFill>
                  <a:srgbClr val="3E3A39"/>
                </a:solidFill>
                <a:effectLst/>
                <a:latin typeface="HGPｺﾞｼｯｸM" panose="020B0600000000000000" pitchFamily="50" charset="-128"/>
                <a:ea typeface="HGPｺﾞｼｯｸM" panose="020B0600000000000000" pitchFamily="50" charset="-128"/>
              </a:rPr>
              <a:t>当コンテンツは、著作権法上の保護を受けています、著作権者の許諾を得ずに、当コンテンツの一部または全部を無断で複写・複製・転載することは禁じられております。</a:t>
            </a:r>
            <a:r>
              <a:rPr lang="ja-JP" altLang="en-US" sz="700" dirty="0">
                <a:solidFill>
                  <a:srgbClr val="3E3A39"/>
                </a:solidFill>
                <a:latin typeface="HGPｺﾞｼｯｸM" panose="020B0600000000000000" pitchFamily="50" charset="-128"/>
                <a:ea typeface="HGPｺﾞｼｯｸM" panose="020B0600000000000000" pitchFamily="50" charset="-128"/>
              </a:rPr>
              <a:t>　</a:t>
            </a:r>
            <a:r>
              <a:rPr lang="en-US" altLang="ja-JP" sz="700" b="0" i="0" dirty="0">
                <a:solidFill>
                  <a:schemeClr val="bg1">
                    <a:lumMod val="65000"/>
                  </a:schemeClr>
                </a:solidFill>
                <a:effectLst/>
                <a:latin typeface="HGPｺﾞｼｯｸM" panose="020B0600000000000000" pitchFamily="50" charset="-128"/>
                <a:ea typeface="HGPｺﾞｼｯｸM" panose="020B0600000000000000" pitchFamily="50" charset="-128"/>
              </a:rPr>
              <a:t>© 2021 </a:t>
            </a:r>
            <a:r>
              <a:rPr lang="en-US" altLang="ja-JP" sz="700" dirty="0">
                <a:solidFill>
                  <a:schemeClr val="bg1">
                    <a:lumMod val="65000"/>
                  </a:schemeClr>
                </a:solidFill>
                <a:latin typeface="HGPｺﾞｼｯｸM" panose="020B0600000000000000" pitchFamily="50" charset="-128"/>
                <a:ea typeface="HGPｺﾞｼｯｸM" panose="020B0600000000000000" pitchFamily="50" charset="-128"/>
              </a:rPr>
              <a:t>k’s</a:t>
            </a:r>
            <a:r>
              <a:rPr lang="ja-JP" altLang="en-US" sz="700" dirty="0">
                <a:solidFill>
                  <a:schemeClr val="bg1">
                    <a:lumMod val="65000"/>
                  </a:schemeClr>
                </a:solidFill>
                <a:latin typeface="HGPｺﾞｼｯｸM" panose="020B0600000000000000" pitchFamily="50" charset="-128"/>
                <a:ea typeface="HGPｺﾞｼｯｸM" panose="020B0600000000000000" pitchFamily="50" charset="-128"/>
              </a:rPr>
              <a:t>らぼ株式会社　</a:t>
            </a:r>
            <a:r>
              <a:rPr lang="en-US" altLang="ja-JP" sz="700" dirty="0">
                <a:solidFill>
                  <a:schemeClr val="bg1">
                    <a:lumMod val="65000"/>
                  </a:schemeClr>
                </a:solidFill>
                <a:latin typeface="HGPｺﾞｼｯｸM" panose="020B0600000000000000" pitchFamily="50" charset="-128"/>
                <a:ea typeface="HGPｺﾞｼｯｸM" panose="020B0600000000000000" pitchFamily="50" charset="-128"/>
              </a:rPr>
              <a:t>contact</a:t>
            </a:r>
            <a:r>
              <a:rPr lang="ja-JP" altLang="en-US" sz="700" dirty="0">
                <a:solidFill>
                  <a:schemeClr val="bg1">
                    <a:lumMod val="65000"/>
                  </a:schemeClr>
                </a:solidFill>
                <a:latin typeface="HGPｺﾞｼｯｸM" panose="020B0600000000000000" pitchFamily="50" charset="-128"/>
                <a:ea typeface="HGPｺﾞｼｯｸM" panose="020B0600000000000000" pitchFamily="50" charset="-128"/>
              </a:rPr>
              <a:t>（</a:t>
            </a:r>
            <a:r>
              <a:rPr lang="en-US" altLang="ja-JP" sz="700" b="0" i="0" dirty="0">
                <a:solidFill>
                  <a:schemeClr val="bg1">
                    <a:lumMod val="65000"/>
                  </a:schemeClr>
                </a:solidFill>
                <a:effectLst/>
                <a:latin typeface="HGPｺﾞｼｯｸM" panose="020B0600000000000000" pitchFamily="50" charset="-128"/>
                <a:ea typeface="HGPｺﾞｼｯｸM" panose="020B0600000000000000" pitchFamily="50" charset="-128"/>
                <a:hlinkClick r:id="rId2">
                  <a:extLst>
                    <a:ext uri="{A12FA001-AC4F-418D-AE19-62706E023703}">
                      <ahyp:hlinkClr xmlns:ahyp="http://schemas.microsoft.com/office/drawing/2018/hyperlinkcolor" val="tx"/>
                    </a:ext>
                  </a:extLst>
                </a:hlinkClick>
              </a:rPr>
              <a:t>https://labo-ks.co.jp</a:t>
            </a:r>
            <a:r>
              <a:rPr lang="en-US" altLang="ja-JP" sz="700" b="0" i="0" dirty="0">
                <a:solidFill>
                  <a:schemeClr val="bg1">
                    <a:lumMod val="65000"/>
                  </a:schemeClr>
                </a:solidFill>
                <a:effectLst/>
                <a:latin typeface="HGPｺﾞｼｯｸM" panose="020B0600000000000000" pitchFamily="50" charset="-128"/>
                <a:ea typeface="HGPｺﾞｼｯｸM" panose="020B0600000000000000" pitchFamily="50" charset="-128"/>
              </a:rPr>
              <a:t>/</a:t>
            </a:r>
            <a:r>
              <a:rPr lang="ja-JP" altLang="en-US" sz="700" b="0" i="0" dirty="0">
                <a:solidFill>
                  <a:schemeClr val="bg1">
                    <a:lumMod val="65000"/>
                  </a:schemeClr>
                </a:solidFill>
                <a:effectLst/>
                <a:latin typeface="HGPｺﾞｼｯｸM" panose="020B0600000000000000" pitchFamily="50" charset="-128"/>
                <a:ea typeface="HGPｺﾞｼｯｸM" panose="020B0600000000000000" pitchFamily="50" charset="-128"/>
              </a:rPr>
              <a:t>）</a:t>
            </a:r>
            <a:endParaRPr kumimoji="1" lang="ja-JP" altLang="en-US" sz="700" b="0" i="0" u="none" strike="noStrike" kern="1200" cap="none" spc="0" normalizeH="0" baseline="0" noProof="0" dirty="0">
              <a:ln>
                <a:noFill/>
              </a:ln>
              <a:solidFill>
                <a:schemeClr val="bg1">
                  <a:lumMod val="65000"/>
                </a:schemeClr>
              </a:solidFill>
              <a:effectLst/>
              <a:uLnTx/>
              <a:uFillTx/>
              <a:latin typeface="HGPｺﾞｼｯｸM" panose="020B0600000000000000" pitchFamily="50" charset="-128"/>
              <a:ea typeface="HGPｺﾞｼｯｸM" panose="020B0600000000000000" pitchFamily="50" charset="-128"/>
              <a:cs typeface="+mn-cs"/>
            </a:endParaRPr>
          </a:p>
        </p:txBody>
      </p:sp>
    </p:spTree>
    <p:extLst>
      <p:ext uri="{BB962C8B-B14F-4D97-AF65-F5344CB8AC3E}">
        <p14:creationId xmlns:p14="http://schemas.microsoft.com/office/powerpoint/2010/main" val="80036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87203369"/>
      </p:ext>
    </p:extLst>
  </p:cSld>
  <p:clrMap bg1="lt1" tx1="dk1" bg2="lt2" tx2="dk2" accent1="accent1" accent2="accent2" accent3="accent3" accent4="accent4" accent5="accent5" accent6="accent6" hlink="hlink" folHlink="folHlink"/>
  <p:sldLayoutIdLst>
    <p:sldLayoutId id="2147483662" r:id="rId1"/>
    <p:sldLayoutId id="2147483670" r:id="rId2"/>
    <p:sldLayoutId id="2147483661" r:id="rId3"/>
    <p:sldLayoutId id="2147483665" r:id="rId4"/>
    <p:sldLayoutId id="2147483666" r:id="rId5"/>
    <p:sldLayoutId id="2147483672" r:id="rId6"/>
    <p:sldLayoutId id="2147483671" r:id="rId7"/>
    <p:sldLayoutId id="2147483673" r:id="rId8"/>
    <p:sldLayoutId id="2147483674" r:id="rId9"/>
    <p:sldLayoutId id="2147483667" r:id="rId10"/>
    <p:sldLayoutId id="2147483669" r:id="rId11"/>
    <p:sldLayoutId id="2147483668"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DF8D6BD5-B5E7-47D8-BD65-1CCD564212A7}"/>
              </a:ext>
            </a:extLst>
          </p:cNvPr>
          <p:cNvSpPr>
            <a:spLocks noGrp="1"/>
          </p:cNvSpPr>
          <p:nvPr>
            <p:ph type="body" sz="quarter" idx="10"/>
          </p:nvPr>
        </p:nvSpPr>
        <p:spPr/>
        <p:txBody>
          <a:bodyPr/>
          <a:lstStyle/>
          <a:p>
            <a:pPr algn="r"/>
            <a:r>
              <a:rPr lang="ja-JP" altLang="en-US" dirty="0">
                <a:solidFill>
                  <a:srgbClr val="FF6562"/>
                </a:solidFill>
              </a:rPr>
              <a:t>管理者必見</a:t>
            </a:r>
            <a:r>
              <a:rPr lang="en-US" altLang="ja-JP" dirty="0">
                <a:solidFill>
                  <a:srgbClr val="FF6562"/>
                </a:solidFill>
              </a:rPr>
              <a:t>⁉</a:t>
            </a:r>
            <a:r>
              <a:rPr lang="ja-JP" altLang="en-US" dirty="0">
                <a:solidFill>
                  <a:srgbClr val="FF6562"/>
                </a:solidFill>
              </a:rPr>
              <a:t>≪</a:t>
            </a:r>
            <a:r>
              <a:rPr lang="en-US" altLang="ja-JP" dirty="0">
                <a:solidFill>
                  <a:srgbClr val="FF6562"/>
                </a:solidFill>
              </a:rPr>
              <a:t>Management Journal</a:t>
            </a:r>
            <a:r>
              <a:rPr lang="ja-JP" altLang="en-US" dirty="0">
                <a:solidFill>
                  <a:srgbClr val="FF6562"/>
                </a:solidFill>
              </a:rPr>
              <a:t>≫ </a:t>
            </a:r>
            <a:r>
              <a:rPr lang="en-US" altLang="ja-JP" dirty="0">
                <a:solidFill>
                  <a:schemeClr val="tx1"/>
                </a:solidFill>
              </a:rPr>
              <a:t>6</a:t>
            </a:r>
            <a:r>
              <a:rPr lang="ja-JP" altLang="en-US" dirty="0">
                <a:solidFill>
                  <a:schemeClr val="tx1"/>
                </a:solidFill>
              </a:rPr>
              <a:t>月度運営</a:t>
            </a:r>
            <a:endParaRPr kumimoji="1" lang="ja-JP" altLang="en-US" dirty="0"/>
          </a:p>
        </p:txBody>
      </p:sp>
      <p:sp>
        <p:nvSpPr>
          <p:cNvPr id="17" name="AutoShape 3">
            <a:extLst>
              <a:ext uri="{FF2B5EF4-FFF2-40B4-BE49-F238E27FC236}">
                <a16:creationId xmlns:a16="http://schemas.microsoft.com/office/drawing/2014/main" id="{8B39F68F-2961-4EF4-A085-A6F2E119F8C3}"/>
              </a:ext>
            </a:extLst>
          </p:cNvPr>
          <p:cNvSpPr>
            <a:spLocks noChangeArrowheads="1"/>
          </p:cNvSpPr>
          <p:nvPr/>
        </p:nvSpPr>
        <p:spPr bwMode="auto">
          <a:xfrm>
            <a:off x="114299" y="621348"/>
            <a:ext cx="9754107" cy="492443"/>
          </a:xfrm>
          <a:prstGeom prst="roundRect">
            <a:avLst>
              <a:gd name="adj" fmla="val 0"/>
            </a:avLst>
          </a:prstGeom>
          <a:noFill/>
          <a:ln>
            <a:noFill/>
          </a:ln>
          <a:effectLst/>
        </p:spPr>
        <p:txBody>
          <a:bodyPr wrap="square" lIns="0" tIns="0" rIns="0" bIns="0">
            <a:spAutoFit/>
          </a:bodyPr>
          <a:lstStyle/>
          <a:p>
            <a:pPr eaLnBrk="0" hangingPunct="0">
              <a:spcAft>
                <a:spcPts val="0"/>
              </a:spcAft>
              <a:defRPr/>
            </a:pPr>
            <a:r>
              <a:rPr lang="en-US" altLang="ja-JP" b="1" dirty="0">
                <a:latin typeface="+mn-ea"/>
                <a:ea typeface="+mn-ea"/>
                <a:cs typeface="メイリオ" pitchFamily="50" charset="-128"/>
              </a:rPr>
              <a:t>6</a:t>
            </a:r>
            <a:r>
              <a:rPr lang="ja-JP" altLang="en-US" b="1" dirty="0">
                <a:latin typeface="+mn-ea"/>
                <a:ea typeface="+mn-ea"/>
                <a:cs typeface="メイリオ" pitchFamily="50" charset="-128"/>
              </a:rPr>
              <a:t>月度運営のチェックシート</a:t>
            </a:r>
            <a:r>
              <a:rPr lang="ja-JP" altLang="en-US" sz="1200" dirty="0">
                <a:latin typeface="Arial"/>
                <a:ea typeface="メイリオ" pitchFamily="50" charset="-128"/>
                <a:cs typeface="メイリオ" pitchFamily="50" charset="-128"/>
              </a:rPr>
              <a:t>（下記チェックシートの内容は、自組織の運営に合わせて自由に修正してください♪）</a:t>
            </a:r>
            <a:endParaRPr lang="ja-JP" altLang="en-US" dirty="0">
              <a:latin typeface="Arial"/>
              <a:ea typeface="メイリオ" pitchFamily="50" charset="-128"/>
              <a:cs typeface="メイリオ" pitchFamily="50" charset="-128"/>
            </a:endParaRPr>
          </a:p>
          <a:p>
            <a:pPr eaLnBrk="0" hangingPunct="0">
              <a:spcAft>
                <a:spcPts val="0"/>
              </a:spcAft>
              <a:defRPr/>
            </a:pPr>
            <a:endParaRPr lang="en-US" altLang="ja-JP" dirty="0">
              <a:solidFill>
                <a:srgbClr val="4D4D4D"/>
              </a:solidFill>
              <a:latin typeface="Arial"/>
              <a:ea typeface="メイリオ" pitchFamily="50" charset="-128"/>
              <a:cs typeface="メイリオ" pitchFamily="50" charset="-128"/>
            </a:endParaRPr>
          </a:p>
        </p:txBody>
      </p:sp>
      <p:sp>
        <p:nvSpPr>
          <p:cNvPr id="18" name="正方形/長方形 17">
            <a:extLst>
              <a:ext uri="{FF2B5EF4-FFF2-40B4-BE49-F238E27FC236}">
                <a16:creationId xmlns:a16="http://schemas.microsoft.com/office/drawing/2014/main" id="{BCD883C7-8A01-40A6-B624-699E0B43C999}"/>
              </a:ext>
            </a:extLst>
          </p:cNvPr>
          <p:cNvSpPr/>
          <p:nvPr/>
        </p:nvSpPr>
        <p:spPr>
          <a:xfrm>
            <a:off x="0" y="254711"/>
            <a:ext cx="2457724" cy="338554"/>
          </a:xfrm>
          <a:prstGeom prst="rect">
            <a:avLst/>
          </a:prstGeom>
        </p:spPr>
        <p:txBody>
          <a:bodyPr wrap="none">
            <a:spAutoFit/>
          </a:bodyPr>
          <a:lstStyle/>
          <a:p>
            <a:r>
              <a:rPr lang="ja-JP" altLang="en-US" sz="1600" b="1" dirty="0">
                <a:solidFill>
                  <a:srgbClr val="4D4D4D"/>
                </a:solidFill>
                <a:latin typeface="Arial"/>
                <a:ea typeface="メイリオ" pitchFamily="50" charset="-128"/>
                <a:cs typeface="メイリオ" pitchFamily="50" charset="-128"/>
              </a:rPr>
              <a:t>日付：</a:t>
            </a:r>
            <a:r>
              <a:rPr lang="en-US" altLang="ja-JP" sz="1600" dirty="0">
                <a:solidFill>
                  <a:srgbClr val="4D4D4D"/>
                </a:solidFill>
                <a:latin typeface="Arial"/>
                <a:ea typeface="メイリオ" pitchFamily="50" charset="-128"/>
                <a:cs typeface="メイリオ" pitchFamily="50" charset="-128"/>
              </a:rPr>
              <a:t>2021</a:t>
            </a:r>
            <a:r>
              <a:rPr lang="ja-JP" altLang="en-US" sz="1100" dirty="0">
                <a:solidFill>
                  <a:srgbClr val="4D4D4D"/>
                </a:solidFill>
                <a:latin typeface="Arial"/>
                <a:ea typeface="メイリオ" pitchFamily="50" charset="-128"/>
                <a:cs typeface="メイリオ" pitchFamily="50" charset="-128"/>
              </a:rPr>
              <a:t>年 </a:t>
            </a:r>
            <a:r>
              <a:rPr lang="en-US" altLang="ja-JP" sz="1600" dirty="0">
                <a:solidFill>
                  <a:srgbClr val="4D4D4D"/>
                </a:solidFill>
                <a:latin typeface="Arial"/>
                <a:ea typeface="メイリオ" pitchFamily="50" charset="-128"/>
                <a:cs typeface="メイリオ" pitchFamily="50" charset="-128"/>
              </a:rPr>
              <a:t>5</a:t>
            </a:r>
            <a:r>
              <a:rPr lang="ja-JP" altLang="en-US" sz="1100" dirty="0">
                <a:solidFill>
                  <a:srgbClr val="4D4D4D"/>
                </a:solidFill>
                <a:latin typeface="Arial"/>
                <a:ea typeface="メイリオ" pitchFamily="50" charset="-128"/>
                <a:cs typeface="メイリオ" pitchFamily="50" charset="-128"/>
              </a:rPr>
              <a:t>月</a:t>
            </a:r>
            <a:r>
              <a:rPr lang="en-US" altLang="ja-JP" sz="1100" dirty="0">
                <a:solidFill>
                  <a:srgbClr val="4D4D4D"/>
                </a:solidFill>
                <a:latin typeface="Arial"/>
                <a:ea typeface="メイリオ" pitchFamily="50" charset="-128"/>
                <a:cs typeface="メイリオ" pitchFamily="50" charset="-128"/>
              </a:rPr>
              <a:t> </a:t>
            </a:r>
            <a:r>
              <a:rPr lang="en-US" altLang="ja-JP" sz="1600" dirty="0">
                <a:solidFill>
                  <a:srgbClr val="4D4D4D"/>
                </a:solidFill>
                <a:latin typeface="Arial"/>
                <a:ea typeface="メイリオ" pitchFamily="50" charset="-128"/>
                <a:cs typeface="メイリオ" pitchFamily="50" charset="-128"/>
              </a:rPr>
              <a:t>6</a:t>
            </a:r>
            <a:r>
              <a:rPr lang="ja-JP" altLang="en-US" sz="1100" dirty="0">
                <a:solidFill>
                  <a:srgbClr val="4D4D4D"/>
                </a:solidFill>
                <a:latin typeface="Arial"/>
                <a:ea typeface="メイリオ" pitchFamily="50" charset="-128"/>
                <a:cs typeface="メイリオ" pitchFamily="50" charset="-128"/>
              </a:rPr>
              <a:t>日（木）</a:t>
            </a:r>
            <a:endParaRPr lang="ja-JP" altLang="en-US" sz="1600" dirty="0"/>
          </a:p>
        </p:txBody>
      </p:sp>
      <p:sp>
        <p:nvSpPr>
          <p:cNvPr id="19" name="四角形: 角を丸くする 18">
            <a:extLst>
              <a:ext uri="{FF2B5EF4-FFF2-40B4-BE49-F238E27FC236}">
                <a16:creationId xmlns:a16="http://schemas.microsoft.com/office/drawing/2014/main" id="{C5959A5C-52D5-4557-A8A9-A4F7C60C0D8D}"/>
              </a:ext>
            </a:extLst>
          </p:cNvPr>
          <p:cNvSpPr/>
          <p:nvPr/>
        </p:nvSpPr>
        <p:spPr>
          <a:xfrm>
            <a:off x="59635" y="22403"/>
            <a:ext cx="1764000" cy="252000"/>
          </a:xfrm>
          <a:prstGeom prst="roundRect">
            <a:avLst/>
          </a:prstGeom>
          <a:solidFill>
            <a:srgbClr val="FBDDDC"/>
          </a:solidFill>
          <a:ln w="19050">
            <a:solidFill>
              <a:srgbClr val="FBDDDC"/>
            </a:solidFill>
          </a:ln>
        </p:spPr>
        <p:txBody>
          <a:bodyPr wrap="square" lIns="0" tIns="0" rIns="0" bIns="0" anchor="ctr">
            <a:noAutofit/>
          </a:bodyPr>
          <a:lstStyle>
            <a:defPPr>
              <a:defRPr lang="ja-JP"/>
            </a:defPPr>
            <a:lvl1pPr algn="l" rtl="0" fontAlgn="base">
              <a:spcBef>
                <a:spcPct val="0"/>
              </a:spcBef>
              <a:spcAft>
                <a:spcPct val="0"/>
              </a:spcAft>
              <a:defRPr kumimoji="1" sz="1600" kern="1200">
                <a:solidFill>
                  <a:schemeClr val="tx1"/>
                </a:solidFill>
                <a:latin typeface="ＭＳ Ｐゴシック" charset="-128"/>
                <a:ea typeface="ＭＳ Ｐゴシック" charset="-128"/>
                <a:cs typeface="+mn-cs"/>
              </a:defRPr>
            </a:lvl1pPr>
            <a:lvl2pPr marL="457200" algn="l" rtl="0" fontAlgn="base">
              <a:spcBef>
                <a:spcPct val="0"/>
              </a:spcBef>
              <a:spcAft>
                <a:spcPct val="0"/>
              </a:spcAft>
              <a:defRPr kumimoji="1" sz="1600" kern="1200">
                <a:solidFill>
                  <a:schemeClr val="tx1"/>
                </a:solidFill>
                <a:latin typeface="ＭＳ Ｐゴシック" charset="-128"/>
                <a:ea typeface="ＭＳ Ｐゴシック" charset="-128"/>
                <a:cs typeface="+mn-cs"/>
              </a:defRPr>
            </a:lvl2pPr>
            <a:lvl3pPr marL="914400" algn="l" rtl="0" fontAlgn="base">
              <a:spcBef>
                <a:spcPct val="0"/>
              </a:spcBef>
              <a:spcAft>
                <a:spcPct val="0"/>
              </a:spcAft>
              <a:defRPr kumimoji="1" sz="1600" kern="1200">
                <a:solidFill>
                  <a:schemeClr val="tx1"/>
                </a:solidFill>
                <a:latin typeface="ＭＳ Ｐゴシック" charset="-128"/>
                <a:ea typeface="ＭＳ Ｐゴシック" charset="-128"/>
                <a:cs typeface="+mn-cs"/>
              </a:defRPr>
            </a:lvl3pPr>
            <a:lvl4pPr marL="1371600" algn="l" rtl="0" fontAlgn="base">
              <a:spcBef>
                <a:spcPct val="0"/>
              </a:spcBef>
              <a:spcAft>
                <a:spcPct val="0"/>
              </a:spcAft>
              <a:defRPr kumimoji="1" sz="1600" kern="1200">
                <a:solidFill>
                  <a:schemeClr val="tx1"/>
                </a:solidFill>
                <a:latin typeface="ＭＳ Ｐゴシック" charset="-128"/>
                <a:ea typeface="ＭＳ Ｐゴシック" charset="-128"/>
                <a:cs typeface="+mn-cs"/>
              </a:defRPr>
            </a:lvl4pPr>
            <a:lvl5pPr marL="1828800" algn="l" rtl="0" fontAlgn="base">
              <a:spcBef>
                <a:spcPct val="0"/>
              </a:spcBef>
              <a:spcAft>
                <a:spcPct val="0"/>
              </a:spcAft>
              <a:defRPr kumimoji="1" sz="1600" kern="1200">
                <a:solidFill>
                  <a:schemeClr val="tx1"/>
                </a:solidFill>
                <a:latin typeface="ＭＳ Ｐゴシック" charset="-128"/>
                <a:ea typeface="ＭＳ Ｐゴシック" charset="-128"/>
                <a:cs typeface="+mn-cs"/>
              </a:defRPr>
            </a:lvl5pPr>
            <a:lvl6pPr marL="2286000" algn="l" defTabSz="914400" rtl="0" eaLnBrk="1" latinLnBrk="0" hangingPunct="1">
              <a:defRPr kumimoji="1" sz="1600" kern="1200">
                <a:solidFill>
                  <a:schemeClr val="tx1"/>
                </a:solidFill>
                <a:latin typeface="ＭＳ Ｐゴシック" charset="-128"/>
                <a:ea typeface="ＭＳ Ｐゴシック" charset="-128"/>
                <a:cs typeface="+mn-cs"/>
              </a:defRPr>
            </a:lvl6pPr>
            <a:lvl7pPr marL="2743200" algn="l" defTabSz="914400" rtl="0" eaLnBrk="1" latinLnBrk="0" hangingPunct="1">
              <a:defRPr kumimoji="1" sz="1600" kern="1200">
                <a:solidFill>
                  <a:schemeClr val="tx1"/>
                </a:solidFill>
                <a:latin typeface="ＭＳ Ｐゴシック" charset="-128"/>
                <a:ea typeface="ＭＳ Ｐゴシック" charset="-128"/>
                <a:cs typeface="+mn-cs"/>
              </a:defRPr>
            </a:lvl7pPr>
            <a:lvl8pPr marL="3200400" algn="l" defTabSz="914400" rtl="0" eaLnBrk="1" latinLnBrk="0" hangingPunct="1">
              <a:defRPr kumimoji="1" sz="1600" kern="1200">
                <a:solidFill>
                  <a:schemeClr val="tx1"/>
                </a:solidFill>
                <a:latin typeface="ＭＳ Ｐゴシック" charset="-128"/>
                <a:ea typeface="ＭＳ Ｐゴシック" charset="-128"/>
                <a:cs typeface="+mn-cs"/>
              </a:defRPr>
            </a:lvl8pPr>
            <a:lvl9pPr marL="3657600" algn="l" defTabSz="914400" rtl="0" eaLnBrk="1" latinLnBrk="0" hangingPunct="1">
              <a:defRPr kumimoji="1" sz="1600" kern="1200">
                <a:solidFill>
                  <a:schemeClr val="tx1"/>
                </a:solidFill>
                <a:latin typeface="ＭＳ Ｐゴシック" charset="-128"/>
                <a:ea typeface="ＭＳ Ｐゴシック" charset="-128"/>
                <a:cs typeface="+mn-cs"/>
              </a:defRPr>
            </a:lvl9pPr>
          </a:lstStyle>
          <a:p>
            <a:pPr algn="ctr"/>
            <a:r>
              <a:rPr lang="ja-JP" altLang="en-US" sz="1400" b="1" dirty="0">
                <a:solidFill>
                  <a:srgbClr val="FF6562"/>
                </a:solidFill>
                <a:latin typeface="Meiryo UI" panose="020B0604030504040204" pitchFamily="50" charset="-128"/>
                <a:ea typeface="Meiryo UI" panose="020B0604030504040204" pitchFamily="50" charset="-128"/>
              </a:rPr>
              <a:t>日本経済新聞休刊日</a:t>
            </a:r>
            <a:endParaRPr lang="en-US" altLang="ja-JP" sz="1400" b="1" dirty="0">
              <a:solidFill>
                <a:srgbClr val="FF6562"/>
              </a:solidFill>
              <a:latin typeface="Meiryo UI" panose="020B0604030504040204" pitchFamily="50" charset="-128"/>
              <a:ea typeface="Meiryo UI" panose="020B0604030504040204" pitchFamily="50" charset="-128"/>
            </a:endParaRPr>
          </a:p>
        </p:txBody>
      </p:sp>
      <p:graphicFrame>
        <p:nvGraphicFramePr>
          <p:cNvPr id="20" name="表 19">
            <a:extLst>
              <a:ext uri="{FF2B5EF4-FFF2-40B4-BE49-F238E27FC236}">
                <a16:creationId xmlns:a16="http://schemas.microsoft.com/office/drawing/2014/main" id="{42E02778-7D83-4FE3-82BC-710F21D41A74}"/>
              </a:ext>
            </a:extLst>
          </p:cNvPr>
          <p:cNvGraphicFramePr>
            <a:graphicFrameLocks noGrp="1"/>
          </p:cNvGraphicFramePr>
          <p:nvPr>
            <p:extLst>
              <p:ext uri="{D42A27DB-BD31-4B8C-83A1-F6EECF244321}">
                <p14:modId xmlns:p14="http://schemas.microsoft.com/office/powerpoint/2010/main" val="3260670854"/>
              </p:ext>
            </p:extLst>
          </p:nvPr>
        </p:nvGraphicFramePr>
        <p:xfrm>
          <a:off x="185307" y="897885"/>
          <a:ext cx="9684000" cy="5796000"/>
        </p:xfrm>
        <a:graphic>
          <a:graphicData uri="http://schemas.openxmlformats.org/drawingml/2006/table">
            <a:tbl>
              <a:tblPr/>
              <a:tblGrid>
                <a:gridCol w="324000">
                  <a:extLst>
                    <a:ext uri="{9D8B030D-6E8A-4147-A177-3AD203B41FA5}">
                      <a16:colId xmlns:a16="http://schemas.microsoft.com/office/drawing/2014/main" val="1557859282"/>
                    </a:ext>
                  </a:extLst>
                </a:gridCol>
                <a:gridCol w="900000">
                  <a:extLst>
                    <a:ext uri="{9D8B030D-6E8A-4147-A177-3AD203B41FA5}">
                      <a16:colId xmlns:a16="http://schemas.microsoft.com/office/drawing/2014/main" val="2280188810"/>
                    </a:ext>
                  </a:extLst>
                </a:gridCol>
                <a:gridCol w="324000">
                  <a:extLst>
                    <a:ext uri="{9D8B030D-6E8A-4147-A177-3AD203B41FA5}">
                      <a16:colId xmlns:a16="http://schemas.microsoft.com/office/drawing/2014/main" val="2079909331"/>
                    </a:ext>
                  </a:extLst>
                </a:gridCol>
                <a:gridCol w="3420000">
                  <a:extLst>
                    <a:ext uri="{9D8B030D-6E8A-4147-A177-3AD203B41FA5}">
                      <a16:colId xmlns:a16="http://schemas.microsoft.com/office/drawing/2014/main" val="4185784076"/>
                    </a:ext>
                  </a:extLst>
                </a:gridCol>
                <a:gridCol w="4716000">
                  <a:extLst>
                    <a:ext uri="{9D8B030D-6E8A-4147-A177-3AD203B41FA5}">
                      <a16:colId xmlns:a16="http://schemas.microsoft.com/office/drawing/2014/main" val="2626044344"/>
                    </a:ext>
                  </a:extLst>
                </a:gridCol>
              </a:tblGrid>
              <a:tr h="288000">
                <a:tc>
                  <a:txBody>
                    <a:bodyPr/>
                    <a:lstStyle/>
                    <a:p>
                      <a:pPr algn="ctr" fontAlgn="ctr"/>
                      <a:r>
                        <a:rPr lang="en-US" altLang="ja-JP" sz="1200" b="1" i="0" u="none" strike="noStrike" dirty="0">
                          <a:solidFill>
                            <a:srgbClr val="000000"/>
                          </a:solidFill>
                          <a:effectLst/>
                          <a:latin typeface="+mn-ea"/>
                          <a:ea typeface="+mn-ea"/>
                        </a:rPr>
                        <a:t>No</a:t>
                      </a:r>
                      <a:endParaRPr lang="ja-JP" altLang="en-US" sz="1200" b="1" i="0" u="none" strike="noStrike" dirty="0">
                        <a:solidFill>
                          <a:srgbClr val="000000"/>
                        </a:solidFill>
                        <a:effectLst/>
                        <a:latin typeface="+mn-ea"/>
                        <a:ea typeface="+mn-ea"/>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1" i="0" u="none" strike="noStrike" dirty="0">
                          <a:solidFill>
                            <a:schemeClr val="tx1"/>
                          </a:solidFill>
                          <a:effectLst/>
                          <a:latin typeface="+mn-ea"/>
                          <a:ea typeface="+mn-ea"/>
                        </a:rPr>
                        <a:t>ｶﾃｺﾞﾘｰ</a:t>
                      </a:r>
                      <a:endParaRPr lang="en-US" altLang="ja-JP" sz="1200" b="1" i="0" u="none" strike="noStrike" dirty="0">
                        <a:solidFill>
                          <a:schemeClr val="tx1"/>
                        </a:solidFill>
                        <a:effectLst/>
                        <a:latin typeface="+mn-ea"/>
                        <a:ea typeface="+mn-ea"/>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1" i="0" u="none" strike="noStrike" dirty="0">
                          <a:solidFill>
                            <a:schemeClr val="tx1"/>
                          </a:solidFill>
                          <a:effectLst/>
                          <a:latin typeface="+mn-ea"/>
                          <a:ea typeface="+mn-ea"/>
                        </a:rPr>
                        <a:t>ﾁｪｯｸ</a:t>
                      </a:r>
                      <a:endParaRPr lang="en-US" altLang="ja-JP" sz="1200" b="1" i="0" u="none" strike="noStrike" dirty="0">
                        <a:solidFill>
                          <a:schemeClr val="tx1"/>
                        </a:solidFill>
                        <a:effectLst/>
                        <a:latin typeface="+mn-ea"/>
                        <a:ea typeface="+mn-ea"/>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tc>
                  <a:txBody>
                    <a:bodyPr/>
                    <a:lstStyle/>
                    <a:p>
                      <a:pPr marL="0" indent="0" algn="ctr" fontAlgn="ctr">
                        <a:buFontTx/>
                        <a:buNone/>
                      </a:pPr>
                      <a:r>
                        <a:rPr lang="ja-JP" altLang="en-US" sz="1200" b="1" i="0" u="none" strike="noStrike" dirty="0">
                          <a:solidFill>
                            <a:schemeClr val="tx1"/>
                          </a:solidFill>
                          <a:effectLst/>
                          <a:latin typeface="+mn-ea"/>
                          <a:ea typeface="+mn-ea"/>
                        </a:rPr>
                        <a:t>ポイント</a:t>
                      </a:r>
                      <a:endParaRPr lang="en-US" altLang="ja-JP" sz="1200" b="1" i="0" u="none" strike="noStrike" dirty="0">
                        <a:solidFill>
                          <a:schemeClr val="tx1"/>
                        </a:solidFill>
                        <a:effectLst/>
                        <a:latin typeface="+mn-ea"/>
                        <a:ea typeface="+mn-ea"/>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tc>
                  <a:txBody>
                    <a:bodyPr/>
                    <a:lstStyle/>
                    <a:p>
                      <a:pPr algn="ctr"/>
                      <a:r>
                        <a:rPr kumimoji="1" lang="ja-JP" altLang="en-US" sz="1200" b="1" dirty="0">
                          <a:latin typeface="+mn-ea"/>
                          <a:ea typeface="+mn-ea"/>
                        </a:rPr>
                        <a:t>説明</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extLst>
                  <a:ext uri="{0D108BD9-81ED-4DB2-BD59-A6C34878D82A}">
                    <a16:rowId xmlns:a16="http://schemas.microsoft.com/office/drawing/2014/main" val="497552313"/>
                  </a:ext>
                </a:extLst>
              </a:tr>
              <a:tr h="324000">
                <a:tc>
                  <a:txBody>
                    <a:bodyPr/>
                    <a:lstStyle/>
                    <a:p>
                      <a:pPr algn="ctr" fontAlgn="ctr"/>
                      <a:r>
                        <a:rPr lang="en-US" altLang="ja-JP" sz="1200" b="0" i="0" u="none" strike="noStrike" dirty="0">
                          <a:solidFill>
                            <a:srgbClr val="000000"/>
                          </a:solidFill>
                          <a:effectLst/>
                          <a:latin typeface="+mn-ea"/>
                          <a:ea typeface="+mn-ea"/>
                        </a:rPr>
                        <a:t>1</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rowSpan="4">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chemeClr val="tx1"/>
                          </a:solidFill>
                          <a:effectLst/>
                          <a:latin typeface="+mn-ea"/>
                          <a:ea typeface="+mn-ea"/>
                        </a:rPr>
                        <a:t>目標設定</a:t>
                      </a: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自組織やグループの目標（月責）等の共有</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何でも共有、「見える化」が重要です★</a:t>
                      </a:r>
                      <a:endParaRPr lang="en-US" altLang="ja-JP" sz="900" b="0" i="0" u="none" strike="noStrike" dirty="0">
                        <a:solidFill>
                          <a:schemeClr val="tx1"/>
                        </a:solidFill>
                        <a:effectLst/>
                        <a:latin typeface="+mn-ea"/>
                        <a:ea typeface="+mn-ea"/>
                      </a:endParaRPr>
                    </a:p>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新年度の表彰等も含め、見やすい・わかりやすい表現（掲示）等工夫</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78296727"/>
                  </a:ext>
                </a:extLst>
              </a:tr>
              <a:tr h="324000">
                <a:tc>
                  <a:txBody>
                    <a:bodyPr/>
                    <a:lstStyle/>
                    <a:p>
                      <a:pPr algn="ctr" fontAlgn="ctr"/>
                      <a:r>
                        <a:rPr lang="en-US" altLang="ja-JP" sz="1200" b="0" i="0" u="none" strike="noStrike" dirty="0">
                          <a:solidFill>
                            <a:srgbClr val="000000"/>
                          </a:solidFill>
                          <a:effectLst/>
                          <a:latin typeface="+mn-ea"/>
                          <a:ea typeface="+mn-ea"/>
                        </a:rPr>
                        <a:t>2</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個々の目標の把握・作成、共有</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個々人の目標（主に月々の給与や、</a:t>
                      </a:r>
                      <a:r>
                        <a:rPr lang="en-US" altLang="ja-JP" sz="900" b="0" i="0" u="none" strike="noStrike" dirty="0">
                          <a:solidFill>
                            <a:schemeClr val="tx1"/>
                          </a:solidFill>
                          <a:effectLst/>
                          <a:latin typeface="+mn-ea"/>
                          <a:ea typeface="+mn-ea"/>
                        </a:rPr>
                        <a:t>6</a:t>
                      </a:r>
                      <a:r>
                        <a:rPr lang="ja-JP" altLang="en-US" sz="900" b="0" i="0" u="none" strike="noStrike" dirty="0">
                          <a:solidFill>
                            <a:schemeClr val="tx1"/>
                          </a:solidFill>
                          <a:effectLst/>
                          <a:latin typeface="+mn-ea"/>
                          <a:ea typeface="+mn-ea"/>
                        </a:rPr>
                        <a:t>月に必要な金額から逆算）等を把握。その目標の積み重ねの先に、組織の目標の達成ができるよう調整</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17857534"/>
                  </a:ext>
                </a:extLst>
              </a:tr>
              <a:tr h="324000">
                <a:tc>
                  <a:txBody>
                    <a:bodyPr/>
                    <a:lstStyle/>
                    <a:p>
                      <a:pPr algn="ctr" fontAlgn="ctr"/>
                      <a:r>
                        <a:rPr lang="en-US" altLang="ja-JP" sz="1200" b="0" i="0" u="none" strike="noStrike" dirty="0">
                          <a:solidFill>
                            <a:srgbClr val="000000"/>
                          </a:solidFill>
                          <a:effectLst/>
                          <a:latin typeface="+mn-ea"/>
                          <a:ea typeface="+mn-ea"/>
                        </a:rPr>
                        <a:t>3</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en-US" altLang="ja-JP" sz="1050" b="0" i="0" u="none" strike="noStrike" dirty="0">
                          <a:solidFill>
                            <a:srgbClr val="3E3A39"/>
                          </a:solidFill>
                          <a:effectLst/>
                          <a:latin typeface="メイリオ" panose="020B0604030504040204" pitchFamily="50" charset="-128"/>
                          <a:ea typeface="メイリオ" panose="020B0604030504040204" pitchFamily="50" charset="-128"/>
                        </a:rPr>
                        <a:t>4</a:t>
                      </a:r>
                      <a:r>
                        <a:rPr lang="ja-JP" altLang="en-US" sz="1050" b="0" i="0" u="none" strike="noStrike" dirty="0">
                          <a:solidFill>
                            <a:srgbClr val="3E3A39"/>
                          </a:solidFill>
                          <a:effectLst/>
                          <a:latin typeface="メイリオ" panose="020B0604030504040204" pitchFamily="50" charset="-128"/>
                          <a:ea typeface="メイリオ" panose="020B0604030504040204" pitchFamily="50" charset="-128"/>
                        </a:rPr>
                        <a:t>半期（</a:t>
                      </a:r>
                      <a:r>
                        <a:rPr lang="en-US" altLang="ja-JP" sz="1050" b="0" i="0" u="none" strike="noStrike" dirty="0">
                          <a:solidFill>
                            <a:srgbClr val="3E3A39"/>
                          </a:solidFill>
                          <a:effectLst/>
                          <a:latin typeface="メイリオ" panose="020B0604030504040204" pitchFamily="50" charset="-128"/>
                          <a:ea typeface="メイリオ" panose="020B0604030504040204" pitchFamily="50" charset="-128"/>
                        </a:rPr>
                        <a:t>3</a:t>
                      </a:r>
                      <a:r>
                        <a:rPr lang="ja-JP" altLang="en-US" sz="1050" b="0" i="0" u="none" strike="noStrike" dirty="0">
                          <a:solidFill>
                            <a:srgbClr val="3E3A39"/>
                          </a:solidFill>
                          <a:effectLst/>
                          <a:latin typeface="メイリオ" panose="020B0604030504040204" pitchFamily="50" charset="-128"/>
                          <a:ea typeface="メイリオ" panose="020B0604030504040204" pitchFamily="50" charset="-128"/>
                        </a:rPr>
                        <a:t>半期）ごとの進捗確認（目標の把握）、共有</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rowSpan="2">
                  <a:txBody>
                    <a:bodyPr/>
                    <a:lstStyle/>
                    <a:p>
                      <a:pPr algn="l" rtl="0" fontAlgn="ctr"/>
                      <a:r>
                        <a:rPr lang="en-US" altLang="ja-JP" sz="900" b="0" i="0" u="none" strike="noStrike" dirty="0">
                          <a:solidFill>
                            <a:srgbClr val="3E3A39"/>
                          </a:solidFill>
                          <a:effectLst/>
                          <a:latin typeface="メイリオ" panose="020B0604030504040204" pitchFamily="50" charset="-128"/>
                          <a:ea typeface="メイリオ" panose="020B0604030504040204" pitchFamily="50" charset="-128"/>
                        </a:rPr>
                        <a:t>4</a:t>
                      </a: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半期の目標等に対する進捗の確認、管理者や本人等との共有。可能な限り「見える化」</a:t>
                      </a:r>
                      <a:endParaRPr lang="en-US" altLang="ja-JP" sz="900" b="0" i="0" u="none" strike="noStrike" dirty="0">
                        <a:solidFill>
                          <a:srgbClr val="3E3A39"/>
                        </a:solidFill>
                        <a:effectLst/>
                        <a:latin typeface="メイリオ" panose="020B0604030504040204" pitchFamily="50" charset="-128"/>
                        <a:ea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また、昨今の業務運営において「チャレンジ月」や「記念月」の概念が無くなる会社も多数。しかしながら、長年がんばっていた月に変わりはなく、その</a:t>
                      </a:r>
                      <a:r>
                        <a:rPr lang="en-US" altLang="ja-JP" sz="900" b="0" i="0" u="none" strike="noStrike" dirty="0">
                          <a:solidFill>
                            <a:schemeClr val="tx1"/>
                          </a:solidFill>
                          <a:effectLst/>
                          <a:latin typeface="+mn-ea"/>
                          <a:ea typeface="+mn-ea"/>
                        </a:rPr>
                        <a:t>DNA</a:t>
                      </a:r>
                      <a:r>
                        <a:rPr lang="ja-JP" altLang="en-US" sz="900" b="0" i="0" u="none" strike="noStrike" dirty="0">
                          <a:solidFill>
                            <a:schemeClr val="tx1"/>
                          </a:solidFill>
                          <a:effectLst/>
                          <a:latin typeface="+mn-ea"/>
                          <a:ea typeface="+mn-ea"/>
                        </a:rPr>
                        <a:t>を活用。「</a:t>
                      </a:r>
                      <a:r>
                        <a:rPr lang="en-US" altLang="ja-JP" sz="900" b="0" i="0" u="none" strike="noStrike" dirty="0">
                          <a:solidFill>
                            <a:schemeClr val="tx1"/>
                          </a:solidFill>
                          <a:effectLst/>
                          <a:latin typeface="+mn-ea"/>
                          <a:ea typeface="+mn-ea"/>
                        </a:rPr>
                        <a:t>4</a:t>
                      </a:r>
                      <a:r>
                        <a:rPr lang="ja-JP" altLang="en-US" sz="900" b="0" i="0" u="none" strike="noStrike" dirty="0">
                          <a:solidFill>
                            <a:schemeClr val="tx1"/>
                          </a:solidFill>
                          <a:effectLst/>
                          <a:latin typeface="+mn-ea"/>
                          <a:ea typeface="+mn-ea"/>
                        </a:rPr>
                        <a:t>半期」ではなく、「</a:t>
                      </a:r>
                      <a:r>
                        <a:rPr lang="en-US" altLang="ja-JP" sz="900" b="0" i="0" u="none" strike="noStrike" dirty="0">
                          <a:solidFill>
                            <a:schemeClr val="tx1"/>
                          </a:solidFill>
                          <a:effectLst/>
                          <a:latin typeface="+mn-ea"/>
                          <a:ea typeface="+mn-ea"/>
                        </a:rPr>
                        <a:t>3</a:t>
                      </a:r>
                      <a:r>
                        <a:rPr lang="ja-JP" altLang="en-US" sz="900" b="0" i="0" u="none" strike="noStrike" dirty="0">
                          <a:solidFill>
                            <a:schemeClr val="tx1"/>
                          </a:solidFill>
                          <a:effectLst/>
                          <a:latin typeface="+mn-ea"/>
                          <a:ea typeface="+mn-ea"/>
                        </a:rPr>
                        <a:t>半期」の目標も必ず設定して、「目標（給与）」に対する残数値を指導！</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82120851"/>
                  </a:ext>
                </a:extLst>
              </a:tr>
              <a:tr h="324000">
                <a:tc>
                  <a:txBody>
                    <a:bodyPr/>
                    <a:lstStyle/>
                    <a:p>
                      <a:pPr algn="ctr" fontAlgn="ctr"/>
                      <a:r>
                        <a:rPr lang="en-US" altLang="ja-JP" sz="1200" b="0" i="0" u="none" strike="noStrike" dirty="0">
                          <a:solidFill>
                            <a:srgbClr val="000000"/>
                          </a:solidFill>
                          <a:effectLst/>
                          <a:latin typeface="+mn-ea"/>
                          <a:ea typeface="+mn-ea"/>
                        </a:rPr>
                        <a:t>4</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en-US" altLang="ja-JP" sz="1050" b="0" i="0" u="none" strike="noStrike" dirty="0">
                          <a:solidFill>
                            <a:schemeClr val="tx1"/>
                          </a:solidFill>
                          <a:effectLst/>
                          <a:latin typeface="+mn-ea"/>
                          <a:ea typeface="+mn-ea"/>
                        </a:rPr>
                        <a:t>7</a:t>
                      </a:r>
                      <a:r>
                        <a:rPr lang="ja-JP" altLang="en-US" sz="1050" b="0" i="0" u="none" strike="noStrike" dirty="0">
                          <a:solidFill>
                            <a:schemeClr val="tx1"/>
                          </a:solidFill>
                          <a:effectLst/>
                          <a:latin typeface="+mn-ea"/>
                          <a:ea typeface="+mn-ea"/>
                        </a:rPr>
                        <a:t>月度の有効活用と準備</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marR="0" lvl="0" indent="0" algn="l" defTabSz="914400" rtl="0" eaLnBrk="1" fontAlgn="ctr" latinLnBrk="0" hangingPunct="1">
                        <a:lnSpc>
                          <a:spcPct val="100000"/>
                        </a:lnSpc>
                        <a:spcBef>
                          <a:spcPts val="0"/>
                        </a:spcBef>
                        <a:spcAft>
                          <a:spcPts val="0"/>
                        </a:spcAft>
                        <a:buClrTx/>
                        <a:buSzTx/>
                        <a:buFont typeface="Arial" panose="020B0604020202020204" pitchFamily="34" charset="0"/>
                        <a:buNone/>
                        <a:tabLst/>
                        <a:defRPr/>
                      </a:pP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58035906"/>
                  </a:ext>
                </a:extLst>
              </a:tr>
              <a:tr h="324000">
                <a:tc>
                  <a:txBody>
                    <a:bodyPr/>
                    <a:lstStyle/>
                    <a:p>
                      <a:pPr algn="ctr" fontAlgn="ctr"/>
                      <a:r>
                        <a:rPr lang="en-US" altLang="ja-JP" sz="1200" b="0" i="0" u="none" strike="noStrike" dirty="0">
                          <a:solidFill>
                            <a:srgbClr val="000000"/>
                          </a:solidFill>
                          <a:effectLst/>
                          <a:latin typeface="+mn-ea"/>
                          <a:ea typeface="+mn-ea"/>
                        </a:rPr>
                        <a:t>5</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rowSpan="5">
                  <a:txBody>
                    <a:bodyPr/>
                    <a:lstStyle/>
                    <a:p>
                      <a:pPr marL="0" indent="0" algn="ctr" fontAlgn="ctr">
                        <a:buFontTx/>
                        <a:buNone/>
                      </a:pPr>
                      <a:r>
                        <a:rPr lang="ja-JP" altLang="en-US" sz="1050" b="0" i="0" u="none" strike="noStrike" dirty="0">
                          <a:solidFill>
                            <a:schemeClr val="tx1"/>
                          </a:solidFill>
                          <a:effectLst/>
                          <a:latin typeface="+mn-ea"/>
                          <a:ea typeface="+mn-ea"/>
                        </a:rPr>
                        <a:t>スケジュール</a:t>
                      </a: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1050" b="0" i="0" u="none" strike="noStrike" dirty="0">
                          <a:solidFill>
                            <a:srgbClr val="3E3A39"/>
                          </a:solidFill>
                          <a:effectLst/>
                          <a:latin typeface="メイリオ" panose="020B0604030504040204" pitchFamily="50" charset="-128"/>
                          <a:ea typeface="メイリオ" panose="020B0604030504040204" pitchFamily="50" charset="-128"/>
                        </a:rPr>
                        <a:t>早期稼働・ラップの設定等</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施策やリストアップ整備の時間、未達成者へのフォローの締め切りと事前のアナウス</a:t>
                      </a:r>
                      <a:r>
                        <a:rPr lang="en-US" altLang="ja-JP" sz="900" b="0" i="0" u="none" strike="noStrike" dirty="0">
                          <a:solidFill>
                            <a:srgbClr val="3E3A39"/>
                          </a:solidFill>
                          <a:effectLst/>
                          <a:latin typeface="メイリオ" panose="020B0604030504040204" pitchFamily="50" charset="-128"/>
                          <a:ea typeface="メイリオ" panose="020B0604030504040204" pitchFamily="50" charset="-128"/>
                        </a:rPr>
                        <a:t>※</a:t>
                      </a: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この日までに、ここまでの目標（ラップ）が未達成だったら、今月はみんなでこれをする等</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00265906"/>
                  </a:ext>
                </a:extLst>
              </a:tr>
              <a:tr h="324000">
                <a:tc>
                  <a:txBody>
                    <a:bodyPr/>
                    <a:lstStyle/>
                    <a:p>
                      <a:pPr algn="ctr" fontAlgn="ctr"/>
                      <a:r>
                        <a:rPr lang="en-US" altLang="ja-JP" sz="1200" b="0" i="0" u="none" strike="noStrike" dirty="0">
                          <a:solidFill>
                            <a:srgbClr val="000000"/>
                          </a:solidFill>
                          <a:effectLst/>
                          <a:latin typeface="+mn-ea"/>
                          <a:ea typeface="+mn-ea"/>
                        </a:rPr>
                        <a:t>6</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1050" b="0" i="0" u="none" strike="noStrike" dirty="0">
                          <a:solidFill>
                            <a:srgbClr val="3E3A39"/>
                          </a:solidFill>
                          <a:effectLst/>
                          <a:latin typeface="メイリオ" panose="020B0604030504040204" pitchFamily="50" charset="-128"/>
                          <a:ea typeface="メイリオ" panose="020B0604030504040204" pitchFamily="50" charset="-128"/>
                        </a:rPr>
                        <a:t>父の日の有効活用</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en-US" altLang="ja-JP" sz="900" b="0" i="0" u="none" strike="noStrike" dirty="0">
                          <a:solidFill>
                            <a:srgbClr val="3E3A39"/>
                          </a:solidFill>
                          <a:effectLst/>
                          <a:latin typeface="メイリオ" panose="020B0604030504040204" pitchFamily="50" charset="-128"/>
                          <a:ea typeface="メイリオ" panose="020B0604030504040204" pitchFamily="50" charset="-128"/>
                        </a:rPr>
                        <a:t>6</a:t>
                      </a: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月</a:t>
                      </a:r>
                      <a:r>
                        <a:rPr lang="en-US" altLang="ja-JP" sz="900" b="0" i="0" u="none" strike="noStrike" dirty="0">
                          <a:solidFill>
                            <a:srgbClr val="3E3A39"/>
                          </a:solidFill>
                          <a:effectLst/>
                          <a:latin typeface="メイリオ" panose="020B0604030504040204" pitchFamily="50" charset="-128"/>
                          <a:ea typeface="メイリオ" panose="020B0604030504040204" pitchFamily="50" charset="-128"/>
                        </a:rPr>
                        <a:t>20</a:t>
                      </a: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日（日）は父の日です。お客さまはもちろん、自組織の職員やその親御さんまでフォローが必要な場合は対応等。特に新入社員を抱えている組織は有効活用</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396301668"/>
                  </a:ext>
                </a:extLst>
              </a:tr>
              <a:tr h="324000">
                <a:tc>
                  <a:txBody>
                    <a:bodyPr/>
                    <a:lstStyle/>
                    <a:p>
                      <a:pPr algn="ctr" fontAlgn="ctr"/>
                      <a:r>
                        <a:rPr lang="en-US" altLang="ja-JP" sz="1200" b="0" i="0" u="none" strike="noStrike" dirty="0">
                          <a:solidFill>
                            <a:srgbClr val="000000"/>
                          </a:solidFill>
                          <a:effectLst/>
                          <a:latin typeface="+mn-ea"/>
                          <a:ea typeface="+mn-ea"/>
                        </a:rPr>
                        <a:t>7</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幹部とのスケジュールの共有（含自身の予定）</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イベントや会議だけでなく、リーダー（自分自身）のスケジュールは、明示しておきましょう</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67975338"/>
                  </a:ext>
                </a:extLst>
              </a:tr>
              <a:tr h="324000">
                <a:tc>
                  <a:txBody>
                    <a:bodyPr/>
                    <a:lstStyle/>
                    <a:p>
                      <a:pPr algn="ctr" fontAlgn="ctr"/>
                      <a:r>
                        <a:rPr lang="en-US" altLang="ja-JP" sz="1200" b="0" i="0" u="none" strike="noStrike" dirty="0">
                          <a:solidFill>
                            <a:srgbClr val="000000"/>
                          </a:solidFill>
                          <a:effectLst/>
                          <a:latin typeface="+mn-ea"/>
                          <a:ea typeface="+mn-ea"/>
                        </a:rPr>
                        <a:t>8</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事務職員さんとのコミュニケーションの日の設定</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私たちの活動を支えてくれているバックオフィス部門。日々のコミュニケーションだけでなく、労いの場や、差し入れ等工夫</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65147102"/>
                  </a:ext>
                </a:extLst>
              </a:tr>
              <a:tr h="324000">
                <a:tc>
                  <a:txBody>
                    <a:bodyPr/>
                    <a:lstStyle/>
                    <a:p>
                      <a:pPr algn="ctr" fontAlgn="ctr"/>
                      <a:r>
                        <a:rPr lang="en-US" altLang="ja-JP" sz="1200" b="0" i="0" u="none" strike="noStrike" dirty="0">
                          <a:solidFill>
                            <a:srgbClr val="000000"/>
                          </a:solidFill>
                          <a:effectLst/>
                          <a:latin typeface="+mn-ea"/>
                          <a:ea typeface="+mn-ea"/>
                        </a:rPr>
                        <a:t>9</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後援者対策やイベントの準備と共有</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900" b="0" i="0" u="none" strike="noStrike" dirty="0">
                          <a:solidFill>
                            <a:schemeClr val="tx1"/>
                          </a:solidFill>
                          <a:effectLst/>
                          <a:latin typeface="+mn-ea"/>
                          <a:ea typeface="+mn-ea"/>
                        </a:rPr>
                        <a:t>コロナ禍でのオンライン対応や、自治体の企画への積極参加、オンラインコミュニティーへのアンテナ、ハガキ（手紙）等の積極活用等、</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35806160"/>
                  </a:ext>
                </a:extLst>
              </a:tr>
              <a:tr h="324000">
                <a:tc>
                  <a:txBody>
                    <a:bodyPr/>
                    <a:lstStyle/>
                    <a:p>
                      <a:pPr algn="ctr" fontAlgn="ctr"/>
                      <a:r>
                        <a:rPr lang="en-US" altLang="ja-JP" sz="1200" b="0" i="0" u="none" strike="noStrike" dirty="0">
                          <a:solidFill>
                            <a:srgbClr val="000000"/>
                          </a:solidFill>
                          <a:effectLst/>
                          <a:latin typeface="+mn-ea"/>
                          <a:ea typeface="+mn-ea"/>
                        </a:rPr>
                        <a:t>10</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rowSpan="5">
                  <a:txBody>
                    <a:bodyPr/>
                    <a:lstStyle/>
                    <a:p>
                      <a:pPr marL="0" indent="0" algn="ctr" fontAlgn="ctr">
                        <a:buFontTx/>
                        <a:buNone/>
                      </a:pPr>
                      <a:r>
                        <a:rPr lang="ja-JP" altLang="en-US" sz="1050" b="0" i="0" u="none" strike="noStrike" dirty="0">
                          <a:solidFill>
                            <a:schemeClr val="tx1"/>
                          </a:solidFill>
                          <a:effectLst/>
                          <a:latin typeface="+mn-ea"/>
                          <a:ea typeface="+mn-ea"/>
                        </a:rPr>
                        <a:t>運営</a:t>
                      </a: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活動物資の準備</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en-US" altLang="ja-JP" sz="900" b="0" i="0" u="none" strike="noStrike" dirty="0">
                          <a:solidFill>
                            <a:schemeClr val="tx1"/>
                          </a:solidFill>
                          <a:effectLst/>
                          <a:latin typeface="+mn-ea"/>
                          <a:ea typeface="+mn-ea"/>
                        </a:rPr>
                        <a:t>6</a:t>
                      </a:r>
                      <a:r>
                        <a:rPr lang="ja-JP" altLang="en-US" sz="900" b="0" i="0" u="none" strike="noStrike" dirty="0">
                          <a:solidFill>
                            <a:schemeClr val="tx1"/>
                          </a:solidFill>
                          <a:effectLst/>
                          <a:latin typeface="+mn-ea"/>
                          <a:ea typeface="+mn-ea"/>
                        </a:rPr>
                        <a:t>月の運営に応じた活動物資の用意</a:t>
                      </a:r>
                      <a:endParaRPr lang="en-US" altLang="ja-JP" sz="900" b="0" i="0" u="none" strike="noStrike" dirty="0">
                        <a:solidFill>
                          <a:schemeClr val="tx1"/>
                        </a:solidFill>
                        <a:effectLst/>
                        <a:latin typeface="+mn-ea"/>
                        <a:ea typeface="+mn-ea"/>
                      </a:endParaRPr>
                    </a:p>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（父の日や震災支援、防災グッズ、地方創生に資する関連物資等）</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33893737"/>
                  </a:ext>
                </a:extLst>
              </a:tr>
              <a:tr h="324000">
                <a:tc>
                  <a:txBody>
                    <a:bodyPr/>
                    <a:lstStyle/>
                    <a:p>
                      <a:pPr algn="ctr" fontAlgn="ctr"/>
                      <a:r>
                        <a:rPr lang="en-US" altLang="ja-JP" sz="1200" b="0" i="0" u="none" strike="noStrike" dirty="0">
                          <a:solidFill>
                            <a:srgbClr val="000000"/>
                          </a:solidFill>
                          <a:effectLst/>
                          <a:latin typeface="+mn-ea"/>
                          <a:ea typeface="+mn-ea"/>
                        </a:rPr>
                        <a:t>12</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経営資金の計画的運営と、透明性確保</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年度末ということで、次年度を見据えた経営資金の計画</a:t>
                      </a:r>
                      <a:endParaRPr lang="en-US" altLang="ja-JP" sz="900" b="0" i="0" u="none" strike="noStrike" dirty="0">
                        <a:solidFill>
                          <a:schemeClr val="tx1"/>
                        </a:solidFill>
                        <a:effectLst/>
                        <a:latin typeface="+mn-ea"/>
                        <a:ea typeface="+mn-ea"/>
                      </a:endParaRPr>
                    </a:p>
                    <a:p>
                      <a:pPr marL="0" indent="0" algn="l" fontAlgn="ctr">
                        <a:buFont typeface="Arial" panose="020B0604020202020204" pitchFamily="34" charset="0"/>
                        <a:buNone/>
                      </a:pPr>
                      <a:r>
                        <a:rPr lang="en-US" altLang="ja-JP" sz="900" b="0" i="0" u="none" strike="noStrike" dirty="0">
                          <a:solidFill>
                            <a:schemeClr val="tx1"/>
                          </a:solidFill>
                          <a:effectLst/>
                          <a:latin typeface="+mn-ea"/>
                          <a:ea typeface="+mn-ea"/>
                        </a:rPr>
                        <a:t>※</a:t>
                      </a:r>
                      <a:r>
                        <a:rPr lang="ja-JP" altLang="en-US" sz="900" b="0" i="0" u="none" strike="noStrike" dirty="0">
                          <a:solidFill>
                            <a:schemeClr val="tx1"/>
                          </a:solidFill>
                          <a:effectLst/>
                          <a:latin typeface="+mn-ea"/>
                          <a:ea typeface="+mn-ea"/>
                        </a:rPr>
                        <a:t>年度末でいつもの月と経営資金の支給体制が変わる会社もあるので注意</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36598108"/>
                  </a:ext>
                </a:extLst>
              </a:tr>
              <a:tr h="324000">
                <a:tc>
                  <a:txBody>
                    <a:bodyPr/>
                    <a:lstStyle/>
                    <a:p>
                      <a:pPr algn="ctr" fontAlgn="ctr"/>
                      <a:r>
                        <a:rPr lang="en-US" altLang="ja-JP" sz="1200" b="0" i="0" u="none" strike="noStrike" dirty="0">
                          <a:solidFill>
                            <a:srgbClr val="000000"/>
                          </a:solidFill>
                          <a:effectLst/>
                          <a:latin typeface="+mn-ea"/>
                          <a:ea typeface="+mn-ea"/>
                        </a:rPr>
                        <a:t>13</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モチベーション管理の先回り（誰が落ち込んでいる？）</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r>
                        <a:rPr kumimoji="1" lang="en-US" altLang="ja-JP" sz="900" dirty="0">
                          <a:latin typeface="+mn-ea"/>
                          <a:ea typeface="+mn-ea"/>
                        </a:rPr>
                        <a:t>5</a:t>
                      </a:r>
                      <a:r>
                        <a:rPr kumimoji="1" lang="ja-JP" altLang="en-US" sz="900" dirty="0">
                          <a:latin typeface="+mn-ea"/>
                          <a:ea typeface="+mn-ea"/>
                        </a:rPr>
                        <a:t>月のお給料が少ない、会社に慣れない、家族関係の悩み等、思うように活動に集中できていない所属員はいませんか？悩みの大きさを自分の主観で判断せず、相手の立場で感じる</a:t>
                      </a:r>
                      <a:r>
                        <a:rPr kumimoji="1" lang="en-US" altLang="ja-JP" sz="900" i="1" dirty="0">
                          <a:latin typeface="+mn-ea"/>
                          <a:ea typeface="+mn-ea"/>
                        </a:rPr>
                        <a:t>!</a:t>
                      </a:r>
                      <a:endParaRPr kumimoji="1" lang="ja-JP" altLang="en-US" sz="900" i="1" dirty="0">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659982"/>
                  </a:ext>
                </a:extLst>
              </a:tr>
              <a:tr h="324000">
                <a:tc>
                  <a:txBody>
                    <a:bodyPr/>
                    <a:lstStyle/>
                    <a:p>
                      <a:pPr algn="ctr" fontAlgn="ctr"/>
                      <a:r>
                        <a:rPr lang="en-US" altLang="ja-JP" sz="1200" b="0" i="0" u="none" strike="noStrike" dirty="0">
                          <a:solidFill>
                            <a:srgbClr val="000000"/>
                          </a:solidFill>
                          <a:effectLst/>
                          <a:latin typeface="+mn-ea"/>
                          <a:ea typeface="+mn-ea"/>
                        </a:rPr>
                        <a:t>14</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朝礼の計画、それにともなう準備</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r>
                        <a:rPr kumimoji="1" lang="ja-JP" altLang="en-US" sz="900" dirty="0">
                          <a:latin typeface="+mn-ea"/>
                          <a:ea typeface="+mn-ea"/>
                        </a:rPr>
                        <a:t>教育（きょういく）朝礼が、今日行く（きょういく）朝礼になっていますか？自分（リーダー）の言葉は、伝わっていますか？朝の貴重な時間、しっかりと事前準備のうえ臨む！</a:t>
                      </a:r>
                      <a:endParaRPr kumimoji="1" lang="en-US" altLang="ja-JP" sz="900" dirty="0">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88862685"/>
                  </a:ext>
                </a:extLst>
              </a:tr>
              <a:tr h="324000">
                <a:tc>
                  <a:txBody>
                    <a:bodyPr/>
                    <a:lstStyle/>
                    <a:p>
                      <a:pPr algn="ctr" fontAlgn="ctr"/>
                      <a:r>
                        <a:rPr lang="en-US" altLang="ja-JP" sz="1200" b="0" i="0" u="none" strike="noStrike" dirty="0">
                          <a:solidFill>
                            <a:srgbClr val="000000"/>
                          </a:solidFill>
                          <a:effectLst/>
                          <a:latin typeface="+mn-ea"/>
                          <a:ea typeface="+mn-ea"/>
                        </a:rPr>
                        <a:t>15</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功労者への対応</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r>
                        <a:rPr kumimoji="1" lang="ja-JP" altLang="en-US" sz="900" dirty="0">
                          <a:latin typeface="+mn-ea"/>
                          <a:ea typeface="+mn-ea"/>
                        </a:rPr>
                        <a:t>昨年度の功労者に対する表彰（顕彰）等がある時期。正式な功労者はもちろん、陰の功労者、委員会関係者、判定で不利を受けた人等もフォロー。また永年勤続者への対応も</a:t>
                      </a:r>
                      <a:endParaRPr kumimoji="1" lang="en-US" altLang="ja-JP" sz="900" dirty="0">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77261629"/>
                  </a:ext>
                </a:extLst>
              </a:tr>
              <a:tr h="324000">
                <a:tc>
                  <a:txBody>
                    <a:bodyPr/>
                    <a:lstStyle/>
                    <a:p>
                      <a:pPr algn="ctr" fontAlgn="ctr"/>
                      <a:r>
                        <a:rPr lang="en-US" altLang="ja-JP" sz="1200" b="0" i="0" u="none" strike="noStrike" dirty="0">
                          <a:solidFill>
                            <a:srgbClr val="000000"/>
                          </a:solidFill>
                          <a:effectLst/>
                          <a:latin typeface="+mn-ea"/>
                          <a:ea typeface="+mn-ea"/>
                        </a:rPr>
                        <a:t>16</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rowSpan="3">
                  <a:txBody>
                    <a:bodyPr/>
                    <a:lstStyle/>
                    <a:p>
                      <a:pPr marL="0" indent="0" algn="ctr" fontAlgn="ctr">
                        <a:buFontTx/>
                        <a:buNone/>
                      </a:pPr>
                      <a:r>
                        <a:rPr lang="ja-JP" altLang="en-US" sz="1050" b="0" i="0" u="none" strike="noStrike" dirty="0">
                          <a:solidFill>
                            <a:schemeClr val="tx1"/>
                          </a:solidFill>
                          <a:effectLst/>
                          <a:latin typeface="+mn-ea"/>
                          <a:ea typeface="+mn-ea"/>
                        </a:rPr>
                        <a:t>法人･相続</a:t>
                      </a: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1050" b="0" i="0" u="none" strike="noStrike" dirty="0">
                          <a:solidFill>
                            <a:srgbClr val="3E3A39"/>
                          </a:solidFill>
                          <a:effectLst/>
                          <a:latin typeface="メイリオ" panose="020B0604030504040204" pitchFamily="50" charset="-128"/>
                          <a:ea typeface="メイリオ" panose="020B0604030504040204" pitchFamily="50" charset="-128"/>
                        </a:rPr>
                        <a:t>定期訪問スキーム（法人）の確立</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管理者として、重要法人先に対し、月</a:t>
                      </a:r>
                      <a:r>
                        <a:rPr lang="en-US" altLang="ja-JP" sz="900" b="0" i="0" u="none" strike="noStrike" dirty="0">
                          <a:solidFill>
                            <a:srgbClr val="3E3A39"/>
                          </a:solidFill>
                          <a:effectLst/>
                          <a:latin typeface="メイリオ" panose="020B0604030504040204" pitchFamily="50" charset="-128"/>
                          <a:ea typeface="メイリオ" panose="020B0604030504040204" pitchFamily="50" charset="-128"/>
                        </a:rPr>
                        <a:t>1</a:t>
                      </a: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回のペースで顔を出したいですよね。アポが取れていなくても、名刺と粗品だけ置く等工夫（お客さまが保険を考えるﾀｲﾐﾝｸﾞを逸しない）</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44893670"/>
                  </a:ext>
                </a:extLst>
              </a:tr>
              <a:tr h="324000">
                <a:tc>
                  <a:txBody>
                    <a:bodyPr/>
                    <a:lstStyle/>
                    <a:p>
                      <a:pPr algn="ctr" fontAlgn="ctr"/>
                      <a:r>
                        <a:rPr lang="en-US" altLang="ja-JP" sz="1200" b="0" i="0" u="none" strike="noStrike" dirty="0">
                          <a:solidFill>
                            <a:srgbClr val="000000"/>
                          </a:solidFill>
                          <a:effectLst/>
                          <a:latin typeface="+mn-ea"/>
                          <a:ea typeface="+mn-ea"/>
                        </a:rPr>
                        <a:t>17</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1050" b="0" i="0" u="none" strike="noStrike" dirty="0">
                          <a:solidFill>
                            <a:srgbClr val="3E3A39"/>
                          </a:solidFill>
                          <a:effectLst/>
                          <a:latin typeface="メイリオ" panose="020B0604030504040204" pitchFamily="50" charset="-128"/>
                          <a:ea typeface="メイリオ" panose="020B0604030504040204" pitchFamily="50" charset="-128"/>
                        </a:rPr>
                        <a:t>決算対応（自他ともに）</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自社の決算内容の報告や説明はもちろん、法人先も決算発表や株主総会等がある可能性</a:t>
                      </a:r>
                      <a:endParaRPr lang="en-US" altLang="ja-JP" sz="900" b="0" i="0" u="none" strike="noStrike" dirty="0">
                        <a:solidFill>
                          <a:srgbClr val="3E3A39"/>
                        </a:solidFill>
                        <a:effectLst/>
                        <a:latin typeface="メイリオ" panose="020B0604030504040204" pitchFamily="50" charset="-128"/>
                        <a:ea typeface="メイリオ" panose="020B0604030504040204" pitchFamily="50" charset="-128"/>
                      </a:endParaRPr>
                    </a:p>
                    <a:p>
                      <a:pPr algn="l" rtl="0" fontAlgn="ct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役員の異動や改正会社法による対応、情報提供を徹底（</a:t>
                      </a:r>
                      <a:r>
                        <a:rPr lang="en-US" altLang="ja-JP" sz="900" b="0" i="0" u="none" strike="noStrike" dirty="0">
                          <a:solidFill>
                            <a:srgbClr val="3E3A39"/>
                          </a:solidFill>
                          <a:effectLst/>
                          <a:latin typeface="メイリオ" panose="020B0604030504040204" pitchFamily="50" charset="-128"/>
                          <a:ea typeface="メイリオ" panose="020B0604030504040204" pitchFamily="50" charset="-128"/>
                        </a:rPr>
                        <a:t>5</a:t>
                      </a: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月</a:t>
                      </a:r>
                      <a:r>
                        <a:rPr lang="en-US" altLang="ja-JP" sz="900" b="0" i="0" u="none" strike="noStrike" dirty="0">
                          <a:solidFill>
                            <a:srgbClr val="3E3A39"/>
                          </a:solidFill>
                          <a:effectLst/>
                          <a:latin typeface="メイリオ" panose="020B0604030504040204" pitchFamily="50" charset="-128"/>
                          <a:ea typeface="メイリオ" panose="020B0604030504040204" pitchFamily="50" charset="-128"/>
                        </a:rPr>
                        <a:t>3</a:t>
                      </a: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日の日経新聞等）</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00887014"/>
                  </a:ext>
                </a:extLst>
              </a:tr>
              <a:tr h="324000">
                <a:tc>
                  <a:txBody>
                    <a:bodyPr/>
                    <a:lstStyle/>
                    <a:p>
                      <a:pPr algn="ctr" fontAlgn="ctr"/>
                      <a:r>
                        <a:rPr lang="en-US" altLang="ja-JP" sz="1200" b="0" i="0" u="none" strike="noStrike" dirty="0">
                          <a:solidFill>
                            <a:srgbClr val="000000"/>
                          </a:solidFill>
                          <a:effectLst/>
                          <a:latin typeface="+mn-ea"/>
                          <a:ea typeface="+mn-ea"/>
                        </a:rPr>
                        <a:t>18</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1050" b="0" i="0" u="none" strike="noStrike" dirty="0">
                          <a:solidFill>
                            <a:srgbClr val="3E3A39"/>
                          </a:solidFill>
                          <a:effectLst/>
                          <a:latin typeface="メイリオ" panose="020B0604030504040204" pitchFamily="50" charset="-128"/>
                          <a:ea typeface="メイリオ" panose="020B0604030504040204" pitchFamily="50" charset="-128"/>
                        </a:rPr>
                        <a:t>相続対策</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確定申告もひと段落し、住民税も確定。新税制の出版物も出そろい、「税制」に明るいこの時期で、暦年贈与の枠等を他社にチャンスを与えないよう、情報収集と訪問を徹底！</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28539165"/>
                  </a:ext>
                </a:extLst>
              </a:tr>
            </a:tbl>
          </a:graphicData>
        </a:graphic>
      </p:graphicFrame>
    </p:spTree>
    <p:extLst>
      <p:ext uri="{BB962C8B-B14F-4D97-AF65-F5344CB8AC3E}">
        <p14:creationId xmlns:p14="http://schemas.microsoft.com/office/powerpoint/2010/main" val="557388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DF8D6BD5-B5E7-47D8-BD65-1CCD564212A7}"/>
              </a:ext>
            </a:extLst>
          </p:cNvPr>
          <p:cNvSpPr>
            <a:spLocks noGrp="1"/>
          </p:cNvSpPr>
          <p:nvPr>
            <p:ph type="body" sz="quarter" idx="10"/>
          </p:nvPr>
        </p:nvSpPr>
        <p:spPr/>
        <p:txBody>
          <a:bodyPr/>
          <a:lstStyle/>
          <a:p>
            <a:pPr algn="r"/>
            <a:r>
              <a:rPr lang="ja-JP" altLang="en-US" dirty="0">
                <a:solidFill>
                  <a:srgbClr val="FF6562"/>
                </a:solidFill>
              </a:rPr>
              <a:t>管理者必見</a:t>
            </a:r>
            <a:r>
              <a:rPr lang="en-US" altLang="ja-JP" dirty="0">
                <a:solidFill>
                  <a:srgbClr val="FF6562"/>
                </a:solidFill>
              </a:rPr>
              <a:t>⁉</a:t>
            </a:r>
            <a:r>
              <a:rPr lang="ja-JP" altLang="en-US" dirty="0">
                <a:solidFill>
                  <a:srgbClr val="FF6562"/>
                </a:solidFill>
              </a:rPr>
              <a:t>≪</a:t>
            </a:r>
            <a:r>
              <a:rPr lang="en-US" altLang="ja-JP" dirty="0">
                <a:solidFill>
                  <a:srgbClr val="FF6562"/>
                </a:solidFill>
              </a:rPr>
              <a:t>Management Journal</a:t>
            </a:r>
            <a:r>
              <a:rPr lang="ja-JP" altLang="en-US" dirty="0">
                <a:solidFill>
                  <a:srgbClr val="FF6562"/>
                </a:solidFill>
              </a:rPr>
              <a:t>≫ </a:t>
            </a:r>
            <a:r>
              <a:rPr lang="en-US" altLang="ja-JP" dirty="0">
                <a:solidFill>
                  <a:schemeClr val="tx1"/>
                </a:solidFill>
              </a:rPr>
              <a:t>6</a:t>
            </a:r>
            <a:r>
              <a:rPr lang="ja-JP" altLang="en-US" dirty="0">
                <a:solidFill>
                  <a:schemeClr val="tx1"/>
                </a:solidFill>
              </a:rPr>
              <a:t>月度優先訪問先ヒント</a:t>
            </a:r>
            <a:endParaRPr kumimoji="1" lang="ja-JP" altLang="en-US" dirty="0"/>
          </a:p>
        </p:txBody>
      </p:sp>
      <p:sp>
        <p:nvSpPr>
          <p:cNvPr id="31" name="AutoShape 3">
            <a:extLst>
              <a:ext uri="{FF2B5EF4-FFF2-40B4-BE49-F238E27FC236}">
                <a16:creationId xmlns:a16="http://schemas.microsoft.com/office/drawing/2014/main" id="{93ADDF77-0255-4F06-ACEF-F6B8D831E76E}"/>
              </a:ext>
            </a:extLst>
          </p:cNvPr>
          <p:cNvSpPr>
            <a:spLocks noChangeArrowheads="1"/>
          </p:cNvSpPr>
          <p:nvPr/>
        </p:nvSpPr>
        <p:spPr bwMode="auto">
          <a:xfrm>
            <a:off x="114300" y="631508"/>
            <a:ext cx="9677400" cy="246221"/>
          </a:xfrm>
          <a:prstGeom prst="roundRect">
            <a:avLst>
              <a:gd name="adj" fmla="val 0"/>
            </a:avLst>
          </a:prstGeom>
          <a:noFill/>
          <a:ln>
            <a:noFill/>
          </a:ln>
          <a:effectLst/>
        </p:spPr>
        <p:txBody>
          <a:bodyPr wrap="square" lIns="0" tIns="0" rIns="0" bIns="0">
            <a:spAutoFit/>
          </a:bodyPr>
          <a:lstStyle/>
          <a:p>
            <a:pPr eaLnBrk="0" hangingPunct="0">
              <a:spcAft>
                <a:spcPts val="0"/>
              </a:spcAft>
              <a:defRPr/>
            </a:pPr>
            <a:r>
              <a:rPr lang="en-US" altLang="ja-JP" b="1" dirty="0">
                <a:latin typeface="+mn-ea"/>
                <a:ea typeface="+mn-ea"/>
                <a:cs typeface="メイリオ" pitchFamily="50" charset="-128"/>
              </a:rPr>
              <a:t>6</a:t>
            </a:r>
            <a:r>
              <a:rPr lang="ja-JP" altLang="en-US" b="1" dirty="0">
                <a:latin typeface="+mn-ea"/>
                <a:ea typeface="+mn-ea"/>
                <a:cs typeface="メイリオ" pitchFamily="50" charset="-128"/>
              </a:rPr>
              <a:t>月度の優先訪問先ヒント</a:t>
            </a:r>
            <a:r>
              <a:rPr lang="ja-JP" altLang="en-US" sz="1200" dirty="0">
                <a:latin typeface="+mn-ea"/>
                <a:ea typeface="+mn-ea"/>
                <a:cs typeface="メイリオ" pitchFamily="50" charset="-128"/>
              </a:rPr>
              <a:t>（下記チェックシートの内容は、自身の運営に合わせて自由に修正してください♪）</a:t>
            </a:r>
            <a:endParaRPr lang="ja-JP" altLang="en-US" dirty="0">
              <a:latin typeface="+mn-ea"/>
              <a:ea typeface="+mn-ea"/>
              <a:cs typeface="メイリオ" pitchFamily="50" charset="-128"/>
            </a:endParaRPr>
          </a:p>
        </p:txBody>
      </p:sp>
      <p:graphicFrame>
        <p:nvGraphicFramePr>
          <p:cNvPr id="33" name="表 32">
            <a:extLst>
              <a:ext uri="{FF2B5EF4-FFF2-40B4-BE49-F238E27FC236}">
                <a16:creationId xmlns:a16="http://schemas.microsoft.com/office/drawing/2014/main" id="{415FD073-E9A3-406C-AE2F-3014332AAD75}"/>
              </a:ext>
            </a:extLst>
          </p:cNvPr>
          <p:cNvGraphicFramePr>
            <a:graphicFrameLocks noGrp="1"/>
          </p:cNvGraphicFramePr>
          <p:nvPr>
            <p:extLst>
              <p:ext uri="{D42A27DB-BD31-4B8C-83A1-F6EECF244321}">
                <p14:modId xmlns:p14="http://schemas.microsoft.com/office/powerpoint/2010/main" val="3152573944"/>
              </p:ext>
            </p:extLst>
          </p:nvPr>
        </p:nvGraphicFramePr>
        <p:xfrm>
          <a:off x="185307" y="918736"/>
          <a:ext cx="9684000" cy="4500000"/>
        </p:xfrm>
        <a:graphic>
          <a:graphicData uri="http://schemas.openxmlformats.org/drawingml/2006/table">
            <a:tbl>
              <a:tblPr/>
              <a:tblGrid>
                <a:gridCol w="324000">
                  <a:extLst>
                    <a:ext uri="{9D8B030D-6E8A-4147-A177-3AD203B41FA5}">
                      <a16:colId xmlns:a16="http://schemas.microsoft.com/office/drawing/2014/main" val="1557859282"/>
                    </a:ext>
                  </a:extLst>
                </a:gridCol>
                <a:gridCol w="900000">
                  <a:extLst>
                    <a:ext uri="{9D8B030D-6E8A-4147-A177-3AD203B41FA5}">
                      <a16:colId xmlns:a16="http://schemas.microsoft.com/office/drawing/2014/main" val="2280188810"/>
                    </a:ext>
                  </a:extLst>
                </a:gridCol>
                <a:gridCol w="324000">
                  <a:extLst>
                    <a:ext uri="{9D8B030D-6E8A-4147-A177-3AD203B41FA5}">
                      <a16:colId xmlns:a16="http://schemas.microsoft.com/office/drawing/2014/main" val="2079909331"/>
                    </a:ext>
                  </a:extLst>
                </a:gridCol>
                <a:gridCol w="3420000">
                  <a:extLst>
                    <a:ext uri="{9D8B030D-6E8A-4147-A177-3AD203B41FA5}">
                      <a16:colId xmlns:a16="http://schemas.microsoft.com/office/drawing/2014/main" val="4185784076"/>
                    </a:ext>
                  </a:extLst>
                </a:gridCol>
                <a:gridCol w="4716000">
                  <a:extLst>
                    <a:ext uri="{9D8B030D-6E8A-4147-A177-3AD203B41FA5}">
                      <a16:colId xmlns:a16="http://schemas.microsoft.com/office/drawing/2014/main" val="2626044344"/>
                    </a:ext>
                  </a:extLst>
                </a:gridCol>
              </a:tblGrid>
              <a:tr h="288000">
                <a:tc>
                  <a:txBody>
                    <a:bodyPr/>
                    <a:lstStyle/>
                    <a:p>
                      <a:pPr algn="ctr" fontAlgn="ctr"/>
                      <a:r>
                        <a:rPr lang="en-US" altLang="ja-JP" sz="1200" b="1" i="0" u="none" strike="noStrike" dirty="0">
                          <a:solidFill>
                            <a:srgbClr val="000000"/>
                          </a:solidFill>
                          <a:effectLst/>
                          <a:latin typeface="+mn-ea"/>
                          <a:ea typeface="+mn-ea"/>
                        </a:rPr>
                        <a:t>No</a:t>
                      </a:r>
                      <a:endParaRPr lang="ja-JP" altLang="en-US" sz="1200" b="1" i="0" u="none" strike="noStrike" dirty="0">
                        <a:solidFill>
                          <a:srgbClr val="000000"/>
                        </a:solidFill>
                        <a:effectLst/>
                        <a:latin typeface="+mn-ea"/>
                        <a:ea typeface="+mn-ea"/>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1" i="0" u="none" strike="noStrike" dirty="0">
                          <a:solidFill>
                            <a:schemeClr val="tx1"/>
                          </a:solidFill>
                          <a:effectLst/>
                          <a:latin typeface="+mn-ea"/>
                          <a:ea typeface="+mn-ea"/>
                        </a:rPr>
                        <a:t>ｶﾃｺﾞﾘｰ</a:t>
                      </a:r>
                      <a:endParaRPr lang="en-US" altLang="ja-JP" sz="1200" b="1" i="0" u="none" strike="noStrike" dirty="0">
                        <a:solidFill>
                          <a:schemeClr val="tx1"/>
                        </a:solidFill>
                        <a:effectLst/>
                        <a:latin typeface="+mn-ea"/>
                        <a:ea typeface="+mn-ea"/>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1" i="0" u="none" strike="noStrike" dirty="0">
                          <a:solidFill>
                            <a:schemeClr val="tx1"/>
                          </a:solidFill>
                          <a:effectLst/>
                          <a:latin typeface="+mn-ea"/>
                          <a:ea typeface="+mn-ea"/>
                        </a:rPr>
                        <a:t>ﾁｪｯｸ</a:t>
                      </a:r>
                      <a:endParaRPr lang="en-US" altLang="ja-JP" sz="1200" b="1" i="0" u="none" strike="noStrike" dirty="0">
                        <a:solidFill>
                          <a:schemeClr val="tx1"/>
                        </a:solidFill>
                        <a:effectLst/>
                        <a:latin typeface="+mn-ea"/>
                        <a:ea typeface="+mn-ea"/>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tc>
                  <a:txBody>
                    <a:bodyPr/>
                    <a:lstStyle/>
                    <a:p>
                      <a:pPr marL="0" indent="0" algn="ctr" fontAlgn="ctr">
                        <a:buFontTx/>
                        <a:buNone/>
                      </a:pPr>
                      <a:r>
                        <a:rPr lang="ja-JP" altLang="en-US" sz="1200" b="1" i="0" u="none" strike="noStrike" dirty="0">
                          <a:solidFill>
                            <a:schemeClr val="tx1"/>
                          </a:solidFill>
                          <a:effectLst/>
                          <a:latin typeface="+mn-ea"/>
                          <a:ea typeface="+mn-ea"/>
                        </a:rPr>
                        <a:t>ポイント</a:t>
                      </a:r>
                      <a:endParaRPr lang="en-US" altLang="ja-JP" sz="1200" b="1" i="0" u="none" strike="noStrike" dirty="0">
                        <a:solidFill>
                          <a:schemeClr val="tx1"/>
                        </a:solidFill>
                        <a:effectLst/>
                        <a:latin typeface="+mn-ea"/>
                        <a:ea typeface="+mn-ea"/>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tc>
                  <a:txBody>
                    <a:bodyPr/>
                    <a:lstStyle/>
                    <a:p>
                      <a:pPr algn="ctr"/>
                      <a:r>
                        <a:rPr kumimoji="1" lang="ja-JP" altLang="en-US" sz="1200" b="1" dirty="0">
                          <a:latin typeface="+mn-ea"/>
                          <a:ea typeface="+mn-ea"/>
                        </a:rPr>
                        <a:t>説明</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extLst>
                  <a:ext uri="{0D108BD9-81ED-4DB2-BD59-A6C34878D82A}">
                    <a16:rowId xmlns:a16="http://schemas.microsoft.com/office/drawing/2014/main" val="497552313"/>
                  </a:ext>
                </a:extLst>
              </a:tr>
              <a:tr h="324000">
                <a:tc>
                  <a:txBody>
                    <a:bodyPr/>
                    <a:lstStyle/>
                    <a:p>
                      <a:pPr algn="ctr" fontAlgn="ctr"/>
                      <a:r>
                        <a:rPr lang="en-US" altLang="ja-JP" sz="1200" b="0" i="0" u="none" strike="noStrike" dirty="0">
                          <a:solidFill>
                            <a:srgbClr val="000000"/>
                          </a:solidFill>
                          <a:effectLst/>
                          <a:latin typeface="+mn-ea"/>
                          <a:ea typeface="+mn-ea"/>
                        </a:rPr>
                        <a:t>1</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rowSpan="4">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chemeClr val="tx1"/>
                          </a:solidFill>
                          <a:effectLst/>
                          <a:latin typeface="+mn-ea"/>
                          <a:ea typeface="+mn-ea"/>
                        </a:rPr>
                        <a:t>年齢</a:t>
                      </a:r>
                      <a:endParaRPr lang="en-US" altLang="ja-JP" sz="1050" b="0" i="0" u="none" strike="noStrike" dirty="0">
                        <a:solidFill>
                          <a:schemeClr val="tx1"/>
                        </a:solidFill>
                        <a:effectLst/>
                        <a:latin typeface="+mn-ea"/>
                        <a:ea typeface="+mn-ea"/>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chemeClr val="tx1"/>
                          </a:solidFill>
                          <a:effectLst/>
                          <a:latin typeface="+mn-ea"/>
                          <a:ea typeface="+mn-ea"/>
                        </a:rPr>
                        <a:t>・節目</a:t>
                      </a: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被年齢アップのお客さま・</a:t>
                      </a:r>
                      <a:r>
                        <a:rPr lang="en-US" altLang="ja-JP" sz="1050" b="0" i="0" u="none" strike="noStrike" dirty="0">
                          <a:solidFill>
                            <a:schemeClr val="tx1"/>
                          </a:solidFill>
                          <a:effectLst/>
                          <a:latin typeface="+mn-ea"/>
                          <a:ea typeface="+mn-ea"/>
                        </a:rPr>
                        <a:t>6</a:t>
                      </a:r>
                      <a:r>
                        <a:rPr lang="ja-JP" altLang="en-US" sz="1050" b="0" i="0" u="none" strike="noStrike" dirty="0">
                          <a:solidFill>
                            <a:schemeClr val="tx1"/>
                          </a:solidFill>
                          <a:effectLst/>
                          <a:latin typeface="+mn-ea"/>
                          <a:ea typeface="+mn-ea"/>
                        </a:rPr>
                        <a:t>･</a:t>
                      </a:r>
                      <a:r>
                        <a:rPr lang="en-US" altLang="ja-JP" sz="1050" b="0" i="0" u="none" strike="noStrike" dirty="0">
                          <a:solidFill>
                            <a:schemeClr val="tx1"/>
                          </a:solidFill>
                          <a:effectLst/>
                          <a:latin typeface="+mn-ea"/>
                          <a:ea typeface="+mn-ea"/>
                        </a:rPr>
                        <a:t>7</a:t>
                      </a:r>
                      <a:r>
                        <a:rPr lang="ja-JP" altLang="en-US" sz="1050" b="0" i="0" u="none" strike="noStrike" dirty="0">
                          <a:solidFill>
                            <a:schemeClr val="tx1"/>
                          </a:solidFill>
                          <a:effectLst/>
                          <a:latin typeface="+mn-ea"/>
                          <a:ea typeface="+mn-ea"/>
                        </a:rPr>
                        <a:t>月がお誕生日のお客さま</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保険料を計算する年齢が上がると、あわせて保険料が上がります。</a:t>
                      </a:r>
                      <a:endParaRPr lang="en-US" altLang="ja-JP" sz="900" b="0" i="0" u="none" strike="noStrike" dirty="0">
                        <a:solidFill>
                          <a:schemeClr val="tx1"/>
                        </a:solidFill>
                        <a:effectLst/>
                        <a:latin typeface="+mn-ea"/>
                        <a:ea typeface="+mn-ea"/>
                      </a:endParaRPr>
                    </a:p>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その前に、保障を案内しましょう！</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78296727"/>
                  </a:ext>
                </a:extLst>
              </a:tr>
              <a:tr h="324000">
                <a:tc>
                  <a:txBody>
                    <a:bodyPr/>
                    <a:lstStyle/>
                    <a:p>
                      <a:pPr algn="ctr" fontAlgn="ctr"/>
                      <a:r>
                        <a:rPr lang="en-US" altLang="ja-JP" sz="1200" b="0" i="0" u="none" strike="noStrike" dirty="0">
                          <a:solidFill>
                            <a:srgbClr val="000000"/>
                          </a:solidFill>
                          <a:effectLst/>
                          <a:latin typeface="+mn-ea"/>
                          <a:ea typeface="+mn-ea"/>
                        </a:rPr>
                        <a:t>2</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en-US" altLang="ja-JP" sz="1050" b="0" i="0" u="none" strike="noStrike" dirty="0">
                          <a:solidFill>
                            <a:schemeClr val="tx1"/>
                          </a:solidFill>
                          <a:effectLst/>
                          <a:latin typeface="+mn-ea"/>
                          <a:ea typeface="+mn-ea"/>
                        </a:rPr>
                        <a:t>35</a:t>
                      </a:r>
                      <a:r>
                        <a:rPr lang="ja-JP" altLang="en-US" sz="1050" b="0" i="0" u="none" strike="noStrike" dirty="0">
                          <a:solidFill>
                            <a:schemeClr val="tx1"/>
                          </a:solidFill>
                          <a:effectLst/>
                          <a:latin typeface="+mn-ea"/>
                          <a:ea typeface="+mn-ea"/>
                        </a:rPr>
                        <a:t>・</a:t>
                      </a:r>
                      <a:r>
                        <a:rPr lang="en-US" altLang="ja-JP" sz="1050" b="0" i="0" u="none" strike="noStrike" dirty="0">
                          <a:solidFill>
                            <a:schemeClr val="tx1"/>
                          </a:solidFill>
                          <a:effectLst/>
                          <a:latin typeface="+mn-ea"/>
                          <a:ea typeface="+mn-ea"/>
                        </a:rPr>
                        <a:t>45</a:t>
                      </a:r>
                      <a:r>
                        <a:rPr lang="ja-JP" altLang="en-US" sz="1050" b="0" i="0" u="none" strike="noStrike" dirty="0">
                          <a:solidFill>
                            <a:schemeClr val="tx1"/>
                          </a:solidFill>
                          <a:effectLst/>
                          <a:latin typeface="+mn-ea"/>
                          <a:ea typeface="+mn-ea"/>
                        </a:rPr>
                        <a:t>・</a:t>
                      </a:r>
                      <a:r>
                        <a:rPr lang="en-US" altLang="ja-JP" sz="1050" b="0" i="0" u="none" strike="noStrike" dirty="0">
                          <a:solidFill>
                            <a:schemeClr val="tx1"/>
                          </a:solidFill>
                          <a:effectLst/>
                          <a:latin typeface="+mn-ea"/>
                          <a:ea typeface="+mn-ea"/>
                        </a:rPr>
                        <a:t>59</a:t>
                      </a:r>
                      <a:r>
                        <a:rPr lang="ja-JP" altLang="en-US" sz="1050" b="0" i="0" u="none" strike="noStrike" dirty="0">
                          <a:solidFill>
                            <a:schemeClr val="tx1"/>
                          </a:solidFill>
                          <a:effectLst/>
                          <a:latin typeface="+mn-ea"/>
                          <a:ea typeface="+mn-ea"/>
                        </a:rPr>
                        <a:t>歳の誕生日を迎えられたお客さま</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900" b="0" i="0" u="none" strike="noStrike" dirty="0">
                          <a:solidFill>
                            <a:schemeClr val="tx1"/>
                          </a:solidFill>
                          <a:effectLst/>
                          <a:latin typeface="+mn-ea"/>
                          <a:ea typeface="+mn-ea"/>
                        </a:rPr>
                        <a:t>ねんきん定期便の詳細版が送付されるため、セカンドライフの計画が建てられます</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17857534"/>
                  </a:ext>
                </a:extLst>
              </a:tr>
              <a:tr h="324000">
                <a:tc>
                  <a:txBody>
                    <a:bodyPr/>
                    <a:lstStyle/>
                    <a:p>
                      <a:pPr algn="ctr" fontAlgn="ctr"/>
                      <a:r>
                        <a:rPr lang="en-US" altLang="ja-JP" sz="1200" b="0" i="0" u="none" strike="noStrike" dirty="0">
                          <a:solidFill>
                            <a:srgbClr val="000000"/>
                          </a:solidFill>
                          <a:effectLst/>
                          <a:latin typeface="+mn-ea"/>
                          <a:ea typeface="+mn-ea"/>
                        </a:rPr>
                        <a:t>3</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en-US" altLang="ja-JP" sz="1050" b="0" i="0" u="none" strike="noStrike" dirty="0">
                          <a:solidFill>
                            <a:srgbClr val="3E3A39"/>
                          </a:solidFill>
                          <a:effectLst/>
                          <a:latin typeface="メイリオ" panose="020B0604030504040204" pitchFamily="50" charset="-128"/>
                          <a:ea typeface="メイリオ" panose="020B0604030504040204" pitchFamily="50" charset="-128"/>
                        </a:rPr>
                        <a:t>65</a:t>
                      </a:r>
                      <a:r>
                        <a:rPr lang="ja-JP" altLang="en-US" sz="1050" b="0" i="0" u="none" strike="noStrike" dirty="0">
                          <a:solidFill>
                            <a:srgbClr val="3E3A39"/>
                          </a:solidFill>
                          <a:effectLst/>
                          <a:latin typeface="メイリオ" panose="020B0604030504040204" pitchFamily="50" charset="-128"/>
                          <a:ea typeface="メイリオ" panose="020B0604030504040204" pitchFamily="50" charset="-128"/>
                        </a:rPr>
                        <a:t>歳以上のお客さま</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rowSpan="2">
                  <a:txBody>
                    <a:bodyPr/>
                    <a:lstStyle/>
                    <a:p>
                      <a:pPr algn="l" rtl="0" fontAlgn="ct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ワクチンの接種前に、医療保障の最新化や拡充を徹底。副作用には要注意ですね！</a:t>
                      </a:r>
                    </a:p>
                    <a:p>
                      <a:pPr algn="l" rtl="0" fontAlgn="ct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また、年金支払通知書は、原則年</a:t>
                      </a:r>
                      <a:r>
                        <a:rPr lang="en-US" altLang="ja-JP" sz="900" b="0" i="0" u="none" strike="noStrike" dirty="0">
                          <a:solidFill>
                            <a:srgbClr val="3E3A39"/>
                          </a:solidFill>
                          <a:effectLst/>
                          <a:latin typeface="メイリオ" panose="020B0604030504040204" pitchFamily="50" charset="-128"/>
                          <a:ea typeface="メイリオ" panose="020B0604030504040204" pitchFamily="50" charset="-128"/>
                        </a:rPr>
                        <a:t>1</a:t>
                      </a: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回（</a:t>
                      </a:r>
                      <a:r>
                        <a:rPr lang="en-US" altLang="ja-JP" sz="900" b="0" i="0" u="none" strike="noStrike" dirty="0">
                          <a:solidFill>
                            <a:srgbClr val="3E3A39"/>
                          </a:solidFill>
                          <a:effectLst/>
                          <a:latin typeface="メイリオ" panose="020B0604030504040204" pitchFamily="50" charset="-128"/>
                          <a:ea typeface="メイリオ" panose="020B0604030504040204" pitchFamily="50" charset="-128"/>
                        </a:rPr>
                        <a:t>6</a:t>
                      </a: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月）に、６月支給期における支給額を記載して送付されます。セカンドライフを見据え、積立に医療等、シミュレーションをもとに最適なプランを提案！</a:t>
                      </a:r>
                      <a:r>
                        <a:rPr lang="en-US" altLang="ja-JP" sz="900" b="0" i="0" u="none" strike="noStrike" dirty="0">
                          <a:solidFill>
                            <a:srgbClr val="3E3A39"/>
                          </a:solidFill>
                          <a:effectLst/>
                          <a:latin typeface="メイリオ" panose="020B0604030504040204" pitchFamily="50" charset="-128"/>
                          <a:ea typeface="メイリオ" panose="020B0604030504040204" pitchFamily="50" charset="-128"/>
                        </a:rPr>
                        <a:t>65</a:t>
                      </a: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歳の方は所得控除を確認。公的年金等控除額も</a:t>
                      </a:r>
                      <a:r>
                        <a:rPr lang="en-US" altLang="ja-JP" sz="900" b="0" i="0" u="none" strike="noStrike" dirty="0">
                          <a:solidFill>
                            <a:srgbClr val="3E3A39"/>
                          </a:solidFill>
                          <a:effectLst/>
                          <a:latin typeface="メイリオ" panose="020B0604030504040204" pitchFamily="50" charset="-128"/>
                          <a:ea typeface="メイリオ" panose="020B0604030504040204" pitchFamily="50" charset="-128"/>
                        </a:rPr>
                        <a:t>65</a:t>
                      </a: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歳を節目に変わります</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3570960"/>
                  </a:ext>
                </a:extLst>
              </a:tr>
              <a:tr h="324000">
                <a:tc>
                  <a:txBody>
                    <a:bodyPr/>
                    <a:lstStyle/>
                    <a:p>
                      <a:pPr algn="ctr" fontAlgn="ctr"/>
                      <a:r>
                        <a:rPr lang="en-US" altLang="ja-JP" sz="1200" b="0" i="0" u="none" strike="noStrike" dirty="0">
                          <a:solidFill>
                            <a:srgbClr val="000000"/>
                          </a:solidFill>
                          <a:effectLst/>
                          <a:latin typeface="+mn-ea"/>
                          <a:ea typeface="+mn-ea"/>
                        </a:rPr>
                        <a:t>4</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en-US" altLang="ja-JP" sz="1050" b="0" i="0" u="none" strike="noStrike" dirty="0">
                          <a:solidFill>
                            <a:srgbClr val="3E3A39"/>
                          </a:solidFill>
                          <a:effectLst/>
                          <a:latin typeface="メイリオ" panose="020B0604030504040204" pitchFamily="50" charset="-128"/>
                          <a:ea typeface="メイリオ" panose="020B0604030504040204" pitchFamily="50" charset="-128"/>
                        </a:rPr>
                        <a:t>65</a:t>
                      </a:r>
                      <a:r>
                        <a:rPr lang="ja-JP" altLang="en-US" sz="1050" b="0" i="0" u="none" strike="noStrike" dirty="0">
                          <a:solidFill>
                            <a:srgbClr val="3E3A39"/>
                          </a:solidFill>
                          <a:effectLst/>
                          <a:latin typeface="メイリオ" panose="020B0604030504040204" pitchFamily="50" charset="-128"/>
                          <a:ea typeface="メイリオ" panose="020B0604030504040204" pitchFamily="50" charset="-128"/>
                        </a:rPr>
                        <a:t>歳のお客さま</a:t>
                      </a:r>
                      <a:endParaRPr lang="en-US" altLang="ja-JP" sz="1050" b="0" i="0" u="none" strike="noStrike" dirty="0">
                        <a:solidFill>
                          <a:srgbClr val="3E3A39"/>
                        </a:solidFill>
                        <a:effectLst/>
                        <a:latin typeface="メイリオ" panose="020B0604030504040204" pitchFamily="50" charset="-128"/>
                        <a:ea typeface="メイリオ" panose="020B0604030504040204" pitchFamily="50" charset="-128"/>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algn="l" rtl="0" fontAlgn="ctr"/>
                      <a:endParaRPr lang="ja-JP" altLang="en-US" sz="900" b="0" i="0" u="none" strike="noStrike" dirty="0">
                        <a:solidFill>
                          <a:srgbClr val="3E3A39"/>
                        </a:solidFill>
                        <a:effectLst/>
                        <a:latin typeface="メイリオ" panose="020B0604030504040204" pitchFamily="50" charset="-128"/>
                        <a:ea typeface="メイリオ" panose="020B0604030504040204" pitchFamily="50" charset="-128"/>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529792281"/>
                  </a:ext>
                </a:extLst>
              </a:tr>
              <a:tr h="324000">
                <a:tc>
                  <a:txBody>
                    <a:bodyPr/>
                    <a:lstStyle/>
                    <a:p>
                      <a:pPr algn="ctr" fontAlgn="ctr"/>
                      <a:r>
                        <a:rPr lang="en-US" altLang="ja-JP" sz="1200" b="0" i="0" u="none" strike="noStrike" dirty="0">
                          <a:solidFill>
                            <a:srgbClr val="000000"/>
                          </a:solidFill>
                          <a:effectLst/>
                          <a:latin typeface="+mn-ea"/>
                          <a:ea typeface="+mn-ea"/>
                        </a:rPr>
                        <a:t>5</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rowSpan="4">
                  <a:txBody>
                    <a:bodyPr/>
                    <a:lstStyle/>
                    <a:p>
                      <a:pPr marL="0" indent="0" algn="ctr" fontAlgn="ctr">
                        <a:buFontTx/>
                        <a:buNone/>
                      </a:pPr>
                      <a:r>
                        <a:rPr lang="ja-JP" altLang="en-US" sz="1050" b="0" i="0" u="none" strike="noStrike" dirty="0">
                          <a:solidFill>
                            <a:schemeClr val="tx1"/>
                          </a:solidFill>
                          <a:effectLst/>
                          <a:latin typeface="+mn-ea"/>
                          <a:ea typeface="+mn-ea"/>
                        </a:rPr>
                        <a:t>お客さま　　情報</a:t>
                      </a:r>
                      <a:endParaRPr lang="en-US" altLang="ja-JP" sz="1050" b="0" i="0" u="none" strike="noStrike" dirty="0">
                        <a:solidFill>
                          <a:schemeClr val="tx1"/>
                        </a:solidFill>
                        <a:effectLst/>
                        <a:latin typeface="+mn-ea"/>
                        <a:ea typeface="+mn-ea"/>
                      </a:endParaRPr>
                    </a:p>
                    <a:p>
                      <a:pPr marL="0" indent="0" algn="ctr" fontAlgn="ctr">
                        <a:buFontTx/>
                        <a:buNone/>
                      </a:pPr>
                      <a:r>
                        <a:rPr lang="ja-JP" altLang="en-US" sz="1050" b="0" i="0" u="none" strike="noStrike" dirty="0">
                          <a:solidFill>
                            <a:schemeClr val="tx1"/>
                          </a:solidFill>
                          <a:effectLst/>
                          <a:latin typeface="+mn-ea"/>
                          <a:ea typeface="+mn-ea"/>
                        </a:rPr>
                        <a:t>・契約等</a:t>
                      </a: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1050" b="0" i="0" u="none" strike="noStrike" dirty="0">
                          <a:solidFill>
                            <a:srgbClr val="3E3A39"/>
                          </a:solidFill>
                          <a:effectLst/>
                          <a:latin typeface="メイリオ" panose="020B0604030504040204" pitchFamily="50" charset="-128"/>
                          <a:ea typeface="メイリオ" panose="020B0604030504040204" pitchFamily="50" charset="-128"/>
                        </a:rPr>
                        <a:t>基礎疾患等を有するお客さま</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体況の影響が少ない商品の訴求（基礎疾患等の詳細は、</a:t>
                      </a:r>
                      <a:r>
                        <a:rPr lang="en-US" altLang="ja-JP" sz="900" b="0" i="0" u="none" strike="noStrike" dirty="0">
                          <a:solidFill>
                            <a:srgbClr val="3E3A39"/>
                          </a:solidFill>
                          <a:effectLst/>
                          <a:latin typeface="メイリオ" panose="020B0604030504040204" pitchFamily="50" charset="-128"/>
                          <a:ea typeface="メイリオ" panose="020B0604030504040204" pitchFamily="50" charset="-128"/>
                        </a:rPr>
                        <a:t>4</a:t>
                      </a: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月</a:t>
                      </a:r>
                      <a:r>
                        <a:rPr lang="en-US" altLang="ja-JP" sz="900" b="0" i="0" u="none" strike="noStrike" dirty="0">
                          <a:solidFill>
                            <a:srgbClr val="3E3A39"/>
                          </a:solidFill>
                          <a:effectLst/>
                          <a:latin typeface="メイリオ" panose="020B0604030504040204" pitchFamily="50" charset="-128"/>
                          <a:ea typeface="メイリオ" panose="020B0604030504040204" pitchFamily="50" charset="-128"/>
                        </a:rPr>
                        <a:t>27</a:t>
                      </a: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日の</a:t>
                      </a:r>
                      <a:r>
                        <a:rPr lang="en-US" altLang="ja-JP" sz="900" b="0" i="0" u="none" strike="noStrike" dirty="0">
                          <a:solidFill>
                            <a:srgbClr val="3E3A39"/>
                          </a:solidFill>
                          <a:effectLst/>
                          <a:latin typeface="メイリオ" panose="020B0604030504040204" pitchFamily="50" charset="-128"/>
                          <a:ea typeface="メイリオ" panose="020B0604030504040204" pitchFamily="50" charset="-128"/>
                        </a:rPr>
                        <a:t>journal</a:t>
                      </a: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等を参照）</a:t>
                      </a:r>
                      <a:endParaRPr lang="en-US" altLang="ja-JP" sz="900" b="0" i="0" u="none" strike="noStrike" dirty="0">
                        <a:solidFill>
                          <a:srgbClr val="3E3A39"/>
                        </a:solidFill>
                        <a:effectLst/>
                        <a:latin typeface="メイリオ" panose="020B0604030504040204" pitchFamily="50" charset="-128"/>
                        <a:ea typeface="メイリオ" panose="020B0604030504040204" pitchFamily="50" charset="-128"/>
                      </a:endParaRPr>
                    </a:p>
                    <a:p>
                      <a:pPr algn="l" rtl="0" fontAlgn="ct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ワクチンの接種前に、医療保障の最新化や拡充を徹底。副作用には注意したいですね！</a:t>
                      </a:r>
                      <a:endParaRPr lang="en-US" altLang="ja-JP" sz="900" b="0" i="0" u="none" strike="noStrike" dirty="0">
                        <a:solidFill>
                          <a:srgbClr val="3E3A39"/>
                        </a:solidFill>
                        <a:effectLst/>
                        <a:latin typeface="メイリオ" panose="020B0604030504040204" pitchFamily="50" charset="-128"/>
                        <a:ea typeface="メイリオ" panose="020B0604030504040204" pitchFamily="50" charset="-128"/>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20361166"/>
                  </a:ext>
                </a:extLst>
              </a:tr>
              <a:tr h="324000">
                <a:tc>
                  <a:txBody>
                    <a:bodyPr/>
                    <a:lstStyle/>
                    <a:p>
                      <a:pPr algn="ctr" fontAlgn="ctr"/>
                      <a:r>
                        <a:rPr lang="en-US" altLang="ja-JP" sz="1200" b="0" i="0" u="none" strike="noStrike" dirty="0">
                          <a:solidFill>
                            <a:srgbClr val="000000"/>
                          </a:solidFill>
                          <a:effectLst/>
                          <a:latin typeface="+mn-ea"/>
                          <a:ea typeface="+mn-ea"/>
                        </a:rPr>
                        <a:t>6</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1050" b="0" i="0" u="none" strike="noStrike" dirty="0">
                          <a:solidFill>
                            <a:srgbClr val="3E3A39"/>
                          </a:solidFill>
                          <a:effectLst/>
                          <a:latin typeface="メイリオ" panose="020B0604030504040204" pitchFamily="50" charset="-128"/>
                          <a:ea typeface="メイリオ" panose="020B0604030504040204" pitchFamily="50" charset="-128"/>
                        </a:rPr>
                        <a:t>公務員の方等</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公務員の方の賞与日は、</a:t>
                      </a:r>
                      <a:r>
                        <a:rPr lang="en-US" altLang="ja-JP" sz="900" b="0" i="0" u="none" strike="noStrike" dirty="0">
                          <a:solidFill>
                            <a:srgbClr val="3E3A39"/>
                          </a:solidFill>
                          <a:effectLst/>
                          <a:latin typeface="メイリオ" panose="020B0604030504040204" pitchFamily="50" charset="-128"/>
                          <a:ea typeface="メイリオ" panose="020B0604030504040204" pitchFamily="50" charset="-128"/>
                        </a:rPr>
                        <a:t>21</a:t>
                      </a: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年度は</a:t>
                      </a:r>
                      <a:r>
                        <a:rPr lang="en-US" altLang="ja-JP" sz="900" b="0" i="0" u="none" strike="noStrike" dirty="0">
                          <a:solidFill>
                            <a:srgbClr val="3E3A39"/>
                          </a:solidFill>
                          <a:effectLst/>
                          <a:latin typeface="メイリオ" panose="020B0604030504040204" pitchFamily="50" charset="-128"/>
                          <a:ea typeface="メイリオ" panose="020B0604030504040204" pitchFamily="50" charset="-128"/>
                        </a:rPr>
                        <a:t>6</a:t>
                      </a: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月</a:t>
                      </a:r>
                      <a:r>
                        <a:rPr lang="en-US" altLang="ja-JP" sz="900" b="0" i="0" u="none" strike="noStrike" dirty="0">
                          <a:solidFill>
                            <a:srgbClr val="3E3A39"/>
                          </a:solidFill>
                          <a:effectLst/>
                          <a:latin typeface="メイリオ" panose="020B0604030504040204" pitchFamily="50" charset="-128"/>
                          <a:ea typeface="メイリオ" panose="020B0604030504040204" pitchFamily="50" charset="-128"/>
                        </a:rPr>
                        <a:t>30</a:t>
                      </a: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日（水）と、</a:t>
                      </a:r>
                      <a:r>
                        <a:rPr lang="en-US" altLang="ja-JP" sz="900" b="0" i="0" u="none" strike="noStrike" dirty="0">
                          <a:solidFill>
                            <a:srgbClr val="3E3A39"/>
                          </a:solidFill>
                          <a:effectLst/>
                          <a:latin typeface="メイリオ" panose="020B0604030504040204" pitchFamily="50" charset="-128"/>
                          <a:ea typeface="メイリオ" panose="020B0604030504040204" pitchFamily="50" charset="-128"/>
                        </a:rPr>
                        <a:t>12</a:t>
                      </a: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月</a:t>
                      </a:r>
                      <a:r>
                        <a:rPr lang="en-US" altLang="ja-JP" sz="900" b="0" i="0" u="none" strike="noStrike" dirty="0">
                          <a:solidFill>
                            <a:srgbClr val="3E3A39"/>
                          </a:solidFill>
                          <a:effectLst/>
                          <a:latin typeface="メイリオ" panose="020B0604030504040204" pitchFamily="50" charset="-128"/>
                          <a:ea typeface="メイリオ" panose="020B0604030504040204" pitchFamily="50" charset="-128"/>
                        </a:rPr>
                        <a:t>10</a:t>
                      </a: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日（金）。また、自身のお客さま（職域等）の賞与日は可能な限り把握しておきたいですね！既契約の満期対策も！！</a:t>
                      </a:r>
                      <a:endParaRPr lang="en-US" altLang="ja-JP" sz="900" b="0" i="0" u="none" strike="noStrike" dirty="0">
                        <a:solidFill>
                          <a:srgbClr val="3E3A39"/>
                        </a:solidFill>
                        <a:effectLst/>
                        <a:latin typeface="メイリオ" panose="020B0604030504040204" pitchFamily="50" charset="-128"/>
                        <a:ea typeface="メイリオ" panose="020B0604030504040204" pitchFamily="50" charset="-128"/>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04896806"/>
                  </a:ext>
                </a:extLst>
              </a:tr>
              <a:tr h="324000">
                <a:tc>
                  <a:txBody>
                    <a:bodyPr/>
                    <a:lstStyle/>
                    <a:p>
                      <a:pPr algn="ctr" fontAlgn="ctr"/>
                      <a:r>
                        <a:rPr lang="en-US" altLang="ja-JP" sz="1200" b="0" i="0" u="none" strike="noStrike" dirty="0">
                          <a:solidFill>
                            <a:srgbClr val="000000"/>
                          </a:solidFill>
                          <a:effectLst/>
                          <a:latin typeface="+mn-ea"/>
                          <a:ea typeface="+mn-ea"/>
                        </a:rPr>
                        <a:t>7</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住民税の税額確定</a:t>
                      </a:r>
                      <a:endParaRPr lang="en-US" altLang="ja-JP" sz="1050" b="0" i="0" u="none" strike="noStrike" dirty="0">
                        <a:solidFill>
                          <a:schemeClr val="tx1"/>
                        </a:solidFill>
                        <a:effectLst/>
                        <a:latin typeface="+mn-ea"/>
                        <a:ea typeface="+mn-ea"/>
                      </a:endParaRPr>
                    </a:p>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（新卒・働き始めて）</a:t>
                      </a:r>
                      <a:r>
                        <a:rPr lang="en-US" altLang="ja-JP" sz="900" b="0" i="0" u="none" strike="noStrike" dirty="0">
                          <a:solidFill>
                            <a:schemeClr val="tx1"/>
                          </a:solidFill>
                          <a:effectLst/>
                          <a:latin typeface="+mn-ea"/>
                          <a:ea typeface="+mn-ea"/>
                        </a:rPr>
                        <a:t>2</a:t>
                      </a:r>
                      <a:r>
                        <a:rPr lang="ja-JP" altLang="en-US" sz="900" b="0" i="0" u="none" strike="noStrike" dirty="0">
                          <a:solidFill>
                            <a:schemeClr val="tx1"/>
                          </a:solidFill>
                          <a:effectLst/>
                          <a:latin typeface="+mn-ea"/>
                          <a:ea typeface="+mn-ea"/>
                        </a:rPr>
                        <a:t>年目の方等</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昨年度の年収をもとに住民税が確定。可処分所得の増減から、保障の見直し（積立）等提案の機会！また、働き始めて</a:t>
                      </a:r>
                      <a:r>
                        <a:rPr lang="en-US" altLang="ja-JP" sz="900" b="0" i="0" u="none" strike="noStrike" dirty="0">
                          <a:solidFill>
                            <a:schemeClr val="tx1"/>
                          </a:solidFill>
                          <a:effectLst/>
                          <a:latin typeface="+mn-ea"/>
                          <a:ea typeface="+mn-ea"/>
                        </a:rPr>
                        <a:t>2</a:t>
                      </a:r>
                      <a:r>
                        <a:rPr lang="ja-JP" altLang="en-US" sz="900" b="0" i="0" u="none" strike="noStrike" dirty="0">
                          <a:solidFill>
                            <a:schemeClr val="tx1"/>
                          </a:solidFill>
                          <a:effectLst/>
                          <a:latin typeface="+mn-ea"/>
                          <a:ea typeface="+mn-ea"/>
                        </a:rPr>
                        <a:t>年目の方は、初めて住民税が天引き。その前後の提案が肝要</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57672219"/>
                  </a:ext>
                </a:extLst>
              </a:tr>
              <a:tr h="324000">
                <a:tc>
                  <a:txBody>
                    <a:bodyPr/>
                    <a:lstStyle/>
                    <a:p>
                      <a:pPr algn="ctr" fontAlgn="ctr"/>
                      <a:r>
                        <a:rPr lang="en-US" altLang="ja-JP" sz="1200" b="0" i="0" u="none" strike="noStrike" dirty="0">
                          <a:solidFill>
                            <a:srgbClr val="000000"/>
                          </a:solidFill>
                          <a:effectLst/>
                          <a:latin typeface="+mn-ea"/>
                          <a:ea typeface="+mn-ea"/>
                        </a:rPr>
                        <a:t>8</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加入後</a:t>
                      </a:r>
                      <a:r>
                        <a:rPr lang="en-US" altLang="ja-JP" sz="1050" b="0" i="0" u="none" strike="noStrike" dirty="0">
                          <a:solidFill>
                            <a:schemeClr val="tx1"/>
                          </a:solidFill>
                          <a:effectLst/>
                          <a:latin typeface="+mn-ea"/>
                          <a:ea typeface="+mn-ea"/>
                        </a:rPr>
                        <a:t>3</a:t>
                      </a:r>
                      <a:r>
                        <a:rPr lang="ja-JP" altLang="en-US" sz="1050" b="0" i="0" u="none" strike="noStrike" dirty="0">
                          <a:solidFill>
                            <a:schemeClr val="tx1"/>
                          </a:solidFill>
                          <a:effectLst/>
                          <a:latin typeface="+mn-ea"/>
                          <a:ea typeface="+mn-ea"/>
                        </a:rPr>
                        <a:t>ヵ月（</a:t>
                      </a:r>
                      <a:r>
                        <a:rPr lang="en-US" altLang="ja-JP" sz="1050" b="0" i="0" u="none" strike="noStrike" dirty="0">
                          <a:solidFill>
                            <a:schemeClr val="tx1"/>
                          </a:solidFill>
                          <a:effectLst/>
                          <a:latin typeface="+mn-ea"/>
                          <a:ea typeface="+mn-ea"/>
                        </a:rPr>
                        <a:t>6</a:t>
                      </a:r>
                      <a:r>
                        <a:rPr lang="ja-JP" altLang="en-US" sz="1050" b="0" i="0" u="none" strike="noStrike" dirty="0">
                          <a:solidFill>
                            <a:schemeClr val="tx1"/>
                          </a:solidFill>
                          <a:effectLst/>
                          <a:latin typeface="+mn-ea"/>
                          <a:ea typeface="+mn-ea"/>
                        </a:rPr>
                        <a:t>ヵ月）以内のお客さま</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r>
                        <a:rPr kumimoji="1" lang="ja-JP" altLang="en-US" sz="900" dirty="0">
                          <a:latin typeface="+mn-ea"/>
                          <a:ea typeface="+mn-ea"/>
                        </a:rPr>
                        <a:t>ご契約いただいてから</a:t>
                      </a:r>
                      <a:r>
                        <a:rPr kumimoji="1" lang="en-US" altLang="ja-JP" sz="900" dirty="0">
                          <a:latin typeface="+mn-ea"/>
                          <a:ea typeface="+mn-ea"/>
                        </a:rPr>
                        <a:t>3</a:t>
                      </a:r>
                      <a:r>
                        <a:rPr kumimoji="1" lang="ja-JP" altLang="en-US" sz="900" dirty="0">
                          <a:latin typeface="+mn-ea"/>
                          <a:ea typeface="+mn-ea"/>
                        </a:rPr>
                        <a:t>か月以内、そして</a:t>
                      </a:r>
                      <a:r>
                        <a:rPr kumimoji="1" lang="en-US" altLang="ja-JP" sz="900" dirty="0">
                          <a:latin typeface="+mn-ea"/>
                          <a:ea typeface="+mn-ea"/>
                        </a:rPr>
                        <a:t>6</a:t>
                      </a:r>
                      <a:r>
                        <a:rPr kumimoji="1" lang="ja-JP" altLang="en-US" sz="900" dirty="0">
                          <a:latin typeface="+mn-ea"/>
                          <a:ea typeface="+mn-ea"/>
                        </a:rPr>
                        <a:t>カ月以内は特に「後継契約にご加入いただきやすい期間」です。この時期を有効に活用し、さらなる満足度を追求・実現しましょう！</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06274385"/>
                  </a:ext>
                </a:extLst>
              </a:tr>
              <a:tr h="324000">
                <a:tc>
                  <a:txBody>
                    <a:bodyPr/>
                    <a:lstStyle/>
                    <a:p>
                      <a:pPr algn="ctr" fontAlgn="ctr"/>
                      <a:r>
                        <a:rPr lang="en-US" altLang="ja-JP" sz="1200" b="0" i="0" u="none" strike="noStrike" dirty="0">
                          <a:solidFill>
                            <a:srgbClr val="000000"/>
                          </a:solidFill>
                          <a:effectLst/>
                          <a:latin typeface="+mn-ea"/>
                          <a:ea typeface="+mn-ea"/>
                        </a:rPr>
                        <a:t>9</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rowSpan="2">
                  <a:txBody>
                    <a:bodyPr/>
                    <a:lstStyle/>
                    <a:p>
                      <a:pPr marL="0" indent="0" algn="ctr" fontAlgn="ctr">
                        <a:buFontTx/>
                        <a:buNone/>
                      </a:pPr>
                      <a:r>
                        <a:rPr lang="ja-JP" altLang="en-US" sz="1050" b="0" i="0" u="none" strike="noStrike" dirty="0">
                          <a:solidFill>
                            <a:schemeClr val="tx1"/>
                          </a:solidFill>
                          <a:effectLst/>
                          <a:latin typeface="+mn-ea"/>
                          <a:ea typeface="+mn-ea"/>
                        </a:rPr>
                        <a:t>損害保険</a:t>
                      </a: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自動車保険の更新月のお客さま</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n-ea"/>
                          <a:ea typeface="+mn-ea"/>
                        </a:rPr>
                        <a:t>保障の充実はもちろん、損害保険の保険料を下げて、生命保険を充実等、「損保と生保」、さらには「親と子ども」等、世帯全体の保険料を考えて（安くして）新しい保障を準備</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49404497"/>
                  </a:ext>
                </a:extLst>
              </a:tr>
              <a:tr h="324000">
                <a:tc>
                  <a:txBody>
                    <a:bodyPr/>
                    <a:lstStyle/>
                    <a:p>
                      <a:pPr algn="ctr" fontAlgn="ctr"/>
                      <a:r>
                        <a:rPr lang="en-US" altLang="ja-JP" sz="1200" b="0" i="0" u="none" strike="noStrike" dirty="0">
                          <a:solidFill>
                            <a:srgbClr val="000000"/>
                          </a:solidFill>
                          <a:effectLst/>
                          <a:latin typeface="+mn-ea"/>
                          <a:ea typeface="+mn-ea"/>
                        </a:rPr>
                        <a:t>10</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1050" b="0" i="0" u="none" strike="noStrike" dirty="0">
                          <a:solidFill>
                            <a:srgbClr val="3E3A39"/>
                          </a:solidFill>
                          <a:effectLst/>
                          <a:latin typeface="メイリオ" panose="020B0604030504040204" pitchFamily="50" charset="-128"/>
                          <a:ea typeface="メイリオ" panose="020B0604030504040204" pitchFamily="50" charset="-128"/>
                        </a:rPr>
                        <a:t>ペット飼育者や引っ越し（転勤等）をされた方</a:t>
                      </a:r>
                      <a:endParaRPr lang="en-US" altLang="ja-JP" sz="1050" b="0" i="0" u="none" strike="noStrike" dirty="0">
                        <a:solidFill>
                          <a:srgbClr val="3E3A39"/>
                        </a:solidFill>
                        <a:effectLst/>
                        <a:latin typeface="メイリオ" panose="020B0604030504040204" pitchFamily="50" charset="-128"/>
                        <a:ea typeface="メイリオ" panose="020B0604030504040204" pitchFamily="50" charset="-128"/>
                      </a:endParaRPr>
                    </a:p>
                    <a:p>
                      <a:pPr algn="l" rtl="0" fontAlgn="ct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ペット保険や火災保険／含む更新</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ペット保険等の小口の保険に対し、需用や加入の有無を確認。また、転勤者への火災保険や、地震の話題等、小口系の保険を訴求。また、更新のタイミングも確認</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77261629"/>
                  </a:ext>
                </a:extLst>
              </a:tr>
              <a:tr h="324000">
                <a:tc>
                  <a:txBody>
                    <a:bodyPr/>
                    <a:lstStyle/>
                    <a:p>
                      <a:pPr algn="ctr" fontAlgn="ctr"/>
                      <a:r>
                        <a:rPr lang="en-US" altLang="ja-JP" sz="1200" b="0" i="0" u="none" strike="noStrike" dirty="0">
                          <a:solidFill>
                            <a:srgbClr val="000000"/>
                          </a:solidFill>
                          <a:effectLst/>
                          <a:latin typeface="+mn-ea"/>
                          <a:ea typeface="+mn-ea"/>
                        </a:rPr>
                        <a:t>11</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rowSpan="3">
                  <a:txBody>
                    <a:bodyPr/>
                    <a:lstStyle/>
                    <a:p>
                      <a:pPr marL="0" indent="0" algn="ctr" fontAlgn="ctr">
                        <a:buFontTx/>
                        <a:buNone/>
                      </a:pPr>
                      <a:r>
                        <a:rPr lang="ja-JP" altLang="en-US" sz="1050" b="0" i="0" u="none" strike="noStrike" dirty="0">
                          <a:solidFill>
                            <a:schemeClr val="tx1"/>
                          </a:solidFill>
                          <a:effectLst/>
                          <a:latin typeface="+mn-ea"/>
                          <a:ea typeface="+mn-ea"/>
                        </a:rPr>
                        <a:t>法人</a:t>
                      </a:r>
                      <a:endParaRPr lang="en-US" altLang="ja-JP" sz="1050" b="0" i="0" u="none" strike="noStrike" dirty="0">
                        <a:solidFill>
                          <a:schemeClr val="tx1"/>
                        </a:solidFill>
                        <a:effectLst/>
                        <a:latin typeface="+mn-ea"/>
                        <a:ea typeface="+mn-ea"/>
                      </a:endParaRPr>
                    </a:p>
                    <a:p>
                      <a:pPr marL="0" indent="0" algn="ctr" fontAlgn="ctr">
                        <a:buFontTx/>
                        <a:buNone/>
                      </a:pPr>
                      <a:r>
                        <a:rPr lang="ja-JP" altLang="en-US" sz="1050" b="0" i="0" u="none" strike="noStrike" dirty="0">
                          <a:solidFill>
                            <a:schemeClr val="tx1"/>
                          </a:solidFill>
                          <a:effectLst/>
                          <a:latin typeface="+mn-ea"/>
                          <a:ea typeface="+mn-ea"/>
                        </a:rPr>
                        <a:t>・相続</a:t>
                      </a: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en-US" altLang="ja-JP" sz="1050" b="0" i="0" u="none" strike="noStrike" dirty="0">
                          <a:solidFill>
                            <a:srgbClr val="3E3A39"/>
                          </a:solidFill>
                          <a:effectLst/>
                          <a:latin typeface="メイリオ" panose="020B0604030504040204" pitchFamily="50" charset="-128"/>
                          <a:ea typeface="メイリオ" panose="020B0604030504040204" pitchFamily="50" charset="-128"/>
                        </a:rPr>
                        <a:t>6</a:t>
                      </a:r>
                      <a:r>
                        <a:rPr lang="ja-JP" altLang="en-US" sz="1050" b="0" i="0" u="none" strike="noStrike" dirty="0">
                          <a:solidFill>
                            <a:srgbClr val="3E3A39"/>
                          </a:solidFill>
                          <a:effectLst/>
                          <a:latin typeface="メイリオ" panose="020B0604030504040204" pitchFamily="50" charset="-128"/>
                          <a:ea typeface="メイリオ" panose="020B0604030504040204" pitchFamily="50" charset="-128"/>
                        </a:rPr>
                        <a:t>～</a:t>
                      </a:r>
                      <a:r>
                        <a:rPr lang="en-US" altLang="ja-JP" sz="1050" b="0" i="0" u="none" strike="noStrike" dirty="0">
                          <a:solidFill>
                            <a:srgbClr val="3E3A39"/>
                          </a:solidFill>
                          <a:effectLst/>
                          <a:latin typeface="メイリオ" panose="020B0604030504040204" pitchFamily="50" charset="-128"/>
                          <a:ea typeface="メイリオ" panose="020B0604030504040204" pitchFamily="50" charset="-128"/>
                        </a:rPr>
                        <a:t>8</a:t>
                      </a:r>
                      <a:r>
                        <a:rPr lang="ja-JP" altLang="en-US" sz="1050" b="0" i="0" u="none" strike="noStrike" dirty="0">
                          <a:solidFill>
                            <a:srgbClr val="3E3A39"/>
                          </a:solidFill>
                          <a:effectLst/>
                          <a:latin typeface="メイリオ" panose="020B0604030504040204" pitchFamily="50" charset="-128"/>
                          <a:ea typeface="メイリオ" panose="020B0604030504040204" pitchFamily="50" charset="-128"/>
                        </a:rPr>
                        <a:t>月決算の法人</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直近決算月（</a:t>
                      </a:r>
                      <a:r>
                        <a:rPr lang="en-US" altLang="ja-JP" sz="900" b="0" i="0" u="none" strike="noStrike" dirty="0">
                          <a:solidFill>
                            <a:srgbClr val="3E3A39"/>
                          </a:solidFill>
                          <a:effectLst/>
                          <a:latin typeface="メイリオ" panose="020B0604030504040204" pitchFamily="50" charset="-128"/>
                          <a:ea typeface="メイリオ" panose="020B0604030504040204" pitchFamily="50" charset="-128"/>
                        </a:rPr>
                        <a:t>5</a:t>
                      </a: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a:t>
                      </a:r>
                      <a:r>
                        <a:rPr lang="en-US" altLang="ja-JP" sz="900" b="0" i="0" u="none" strike="noStrike" dirty="0">
                          <a:solidFill>
                            <a:srgbClr val="3E3A39"/>
                          </a:solidFill>
                          <a:effectLst/>
                          <a:latin typeface="メイリオ" panose="020B0604030504040204" pitchFamily="50" charset="-128"/>
                          <a:ea typeface="メイリオ" panose="020B0604030504040204" pitchFamily="50" charset="-128"/>
                        </a:rPr>
                        <a:t>7</a:t>
                      </a: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月）を迎えられる法人先に優先訪問。決算対策のアドバイス等徹底</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74921475"/>
                  </a:ext>
                </a:extLst>
              </a:tr>
              <a:tr h="324000">
                <a:tc>
                  <a:txBody>
                    <a:bodyPr/>
                    <a:lstStyle/>
                    <a:p>
                      <a:pPr algn="ctr" fontAlgn="ctr"/>
                      <a:r>
                        <a:rPr lang="en-US" altLang="ja-JP" sz="1200" b="0" i="0" u="none" strike="noStrike" dirty="0">
                          <a:solidFill>
                            <a:srgbClr val="000000"/>
                          </a:solidFill>
                          <a:effectLst/>
                          <a:latin typeface="+mn-ea"/>
                          <a:ea typeface="+mn-ea"/>
                        </a:rPr>
                        <a:t>12</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1050" b="0" i="0" u="none" strike="noStrike" dirty="0">
                          <a:solidFill>
                            <a:srgbClr val="3E3A39"/>
                          </a:solidFill>
                          <a:effectLst/>
                          <a:latin typeface="メイリオ" panose="020B0604030504040204" pitchFamily="50" charset="-128"/>
                          <a:ea typeface="メイリオ" panose="020B0604030504040204" pitchFamily="50" charset="-128"/>
                        </a:rPr>
                        <a:t>役員の変更（株主総会のある企業等）</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役員の異動に注視。新役員への保障（補償）や退職金対応等。</a:t>
                      </a:r>
                      <a:endParaRPr lang="en-US" altLang="ja-JP" sz="900" b="0" i="0" u="none" strike="noStrike" dirty="0">
                        <a:solidFill>
                          <a:srgbClr val="3E3A39"/>
                        </a:solidFill>
                        <a:effectLst/>
                        <a:latin typeface="メイリオ" panose="020B0604030504040204" pitchFamily="50" charset="-128"/>
                        <a:ea typeface="メイリオ" panose="020B0604030504040204" pitchFamily="50" charset="-128"/>
                      </a:endParaRPr>
                    </a:p>
                    <a:p>
                      <a:pPr algn="l" rtl="0" fontAlgn="ct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また、改正会社法による</a:t>
                      </a:r>
                      <a:r>
                        <a:rPr lang="en-US" altLang="ja-JP" sz="900" b="0" i="0" u="none" strike="noStrike" dirty="0">
                          <a:solidFill>
                            <a:srgbClr val="3E3A39"/>
                          </a:solidFill>
                          <a:effectLst/>
                          <a:latin typeface="メイリオ" panose="020B0604030504040204" pitchFamily="50" charset="-128"/>
                          <a:ea typeface="メイリオ" panose="020B0604030504040204" pitchFamily="50" charset="-128"/>
                        </a:rPr>
                        <a:t>D</a:t>
                      </a: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a:t>
                      </a:r>
                      <a:r>
                        <a:rPr lang="en-US" altLang="ja-JP" sz="900" b="0" i="0" u="none" strike="noStrike" dirty="0">
                          <a:solidFill>
                            <a:srgbClr val="3E3A39"/>
                          </a:solidFill>
                          <a:effectLst/>
                          <a:latin typeface="メイリオ" panose="020B0604030504040204" pitchFamily="50" charset="-128"/>
                          <a:ea typeface="メイリオ" panose="020B0604030504040204" pitchFamily="50" charset="-128"/>
                        </a:rPr>
                        <a:t>O</a:t>
                      </a: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保険の需要を確認（</a:t>
                      </a:r>
                      <a:r>
                        <a:rPr lang="en-US" altLang="ja-JP" sz="900" b="0" i="0" u="none" strike="noStrike" dirty="0">
                          <a:solidFill>
                            <a:srgbClr val="3E3A39"/>
                          </a:solidFill>
                          <a:effectLst/>
                          <a:latin typeface="メイリオ" panose="020B0604030504040204" pitchFamily="50" charset="-128"/>
                          <a:ea typeface="メイリオ" panose="020B0604030504040204" pitchFamily="50" charset="-128"/>
                        </a:rPr>
                        <a:t>5</a:t>
                      </a: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月</a:t>
                      </a:r>
                      <a:r>
                        <a:rPr lang="en-US" altLang="ja-JP" sz="900" b="0" i="0" u="none" strike="noStrike" dirty="0">
                          <a:solidFill>
                            <a:srgbClr val="3E3A39"/>
                          </a:solidFill>
                          <a:effectLst/>
                          <a:latin typeface="メイリオ" panose="020B0604030504040204" pitchFamily="50" charset="-128"/>
                          <a:ea typeface="メイリオ" panose="020B0604030504040204" pitchFamily="50" charset="-128"/>
                        </a:rPr>
                        <a:t>3</a:t>
                      </a: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日の日経新聞）</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92117675"/>
                  </a:ext>
                </a:extLst>
              </a:tr>
              <a:tr h="324000">
                <a:tc>
                  <a:txBody>
                    <a:bodyPr/>
                    <a:lstStyle/>
                    <a:p>
                      <a:pPr algn="ctr" fontAlgn="ctr"/>
                      <a:r>
                        <a:rPr lang="en-US" altLang="ja-JP" sz="1200" b="0" i="0" u="none" strike="noStrike" dirty="0">
                          <a:solidFill>
                            <a:srgbClr val="000000"/>
                          </a:solidFill>
                          <a:effectLst/>
                          <a:latin typeface="+mn-ea"/>
                          <a:ea typeface="+mn-ea"/>
                        </a:rPr>
                        <a:t>13</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1050" b="0" i="0" u="none" strike="noStrike">
                          <a:solidFill>
                            <a:srgbClr val="3E3A39"/>
                          </a:solidFill>
                          <a:effectLst/>
                          <a:latin typeface="メイリオ" panose="020B0604030504040204" pitchFamily="50" charset="-128"/>
                          <a:ea typeface="メイリオ" panose="020B0604030504040204" pitchFamily="50" charset="-128"/>
                        </a:rPr>
                        <a:t>相続対策のお客さま</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確定申告も終わり、税金に比較的明るい時期。新税制の出版物も店頭に並び始めます。このタイミングで、暦年贈与の枠を他社にもっていかれないよう、訪問を徹底！</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80166377"/>
                  </a:ext>
                </a:extLst>
              </a:tr>
            </a:tbl>
          </a:graphicData>
        </a:graphic>
      </p:graphicFrame>
      <p:sp>
        <p:nvSpPr>
          <p:cNvPr id="34" name="正方形/長方形 33">
            <a:extLst>
              <a:ext uri="{FF2B5EF4-FFF2-40B4-BE49-F238E27FC236}">
                <a16:creationId xmlns:a16="http://schemas.microsoft.com/office/drawing/2014/main" id="{CA6BDFE1-A785-4ECD-A138-C8D01D379829}"/>
              </a:ext>
            </a:extLst>
          </p:cNvPr>
          <p:cNvSpPr/>
          <p:nvPr/>
        </p:nvSpPr>
        <p:spPr>
          <a:xfrm>
            <a:off x="6413500" y="5419355"/>
            <a:ext cx="3479800" cy="369332"/>
          </a:xfrm>
          <a:prstGeom prst="rect">
            <a:avLst/>
          </a:prstGeom>
        </p:spPr>
        <p:txBody>
          <a:bodyPr wrap="square" rIns="0">
            <a:spAutoFit/>
          </a:bodyPr>
          <a:lstStyle/>
          <a:p>
            <a:r>
              <a:rPr lang="ja-JP" altLang="en-US" sz="900" dirty="0">
                <a:latin typeface="Meiryo UI" panose="020B0604030504040204" pitchFamily="50" charset="-128"/>
                <a:ea typeface="Meiryo UI" panose="020B0604030504040204" pitchFamily="50" charset="-128"/>
              </a:rPr>
              <a:t>イギリスのフェミニストのメリー・エヴァンス・ヤングが提唱。世間のダイエットへのプレッシャーに対抗し、ダイエットによる健康影響を訴える日</a:t>
            </a:r>
          </a:p>
        </p:txBody>
      </p:sp>
      <p:graphicFrame>
        <p:nvGraphicFramePr>
          <p:cNvPr id="35" name="表 34">
            <a:extLst>
              <a:ext uri="{FF2B5EF4-FFF2-40B4-BE49-F238E27FC236}">
                <a16:creationId xmlns:a16="http://schemas.microsoft.com/office/drawing/2014/main" id="{050E8FA6-89B3-4F92-9313-651925D1D936}"/>
              </a:ext>
            </a:extLst>
          </p:cNvPr>
          <p:cNvGraphicFramePr>
            <a:graphicFrameLocks noGrp="1"/>
          </p:cNvGraphicFramePr>
          <p:nvPr>
            <p:extLst>
              <p:ext uri="{D42A27DB-BD31-4B8C-83A1-F6EECF244321}">
                <p14:modId xmlns:p14="http://schemas.microsoft.com/office/powerpoint/2010/main" val="923861664"/>
              </p:ext>
            </p:extLst>
          </p:nvPr>
        </p:nvGraphicFramePr>
        <p:xfrm>
          <a:off x="129394" y="5699571"/>
          <a:ext cx="3744000" cy="1026000"/>
        </p:xfrm>
        <a:graphic>
          <a:graphicData uri="http://schemas.openxmlformats.org/drawingml/2006/table">
            <a:tbl>
              <a:tblPr>
                <a:tableStyleId>{5C22544A-7EE6-4342-B048-85BDC9FD1C3A}</a:tableStyleId>
              </a:tblPr>
              <a:tblGrid>
                <a:gridCol w="900000">
                  <a:extLst>
                    <a:ext uri="{9D8B030D-6E8A-4147-A177-3AD203B41FA5}">
                      <a16:colId xmlns:a16="http://schemas.microsoft.com/office/drawing/2014/main" val="3104501486"/>
                    </a:ext>
                  </a:extLst>
                </a:gridCol>
                <a:gridCol w="504000">
                  <a:extLst>
                    <a:ext uri="{9D8B030D-6E8A-4147-A177-3AD203B41FA5}">
                      <a16:colId xmlns:a16="http://schemas.microsoft.com/office/drawing/2014/main" val="2327995251"/>
                    </a:ext>
                  </a:extLst>
                </a:gridCol>
                <a:gridCol w="468000">
                  <a:extLst>
                    <a:ext uri="{9D8B030D-6E8A-4147-A177-3AD203B41FA5}">
                      <a16:colId xmlns:a16="http://schemas.microsoft.com/office/drawing/2014/main" val="2613423492"/>
                    </a:ext>
                  </a:extLst>
                </a:gridCol>
                <a:gridCol w="900000">
                  <a:extLst>
                    <a:ext uri="{9D8B030D-6E8A-4147-A177-3AD203B41FA5}">
                      <a16:colId xmlns:a16="http://schemas.microsoft.com/office/drawing/2014/main" val="1493845372"/>
                    </a:ext>
                  </a:extLst>
                </a:gridCol>
                <a:gridCol w="504000">
                  <a:extLst>
                    <a:ext uri="{9D8B030D-6E8A-4147-A177-3AD203B41FA5}">
                      <a16:colId xmlns:a16="http://schemas.microsoft.com/office/drawing/2014/main" val="3119164287"/>
                    </a:ext>
                  </a:extLst>
                </a:gridCol>
                <a:gridCol w="468000">
                  <a:extLst>
                    <a:ext uri="{9D8B030D-6E8A-4147-A177-3AD203B41FA5}">
                      <a16:colId xmlns:a16="http://schemas.microsoft.com/office/drawing/2014/main" val="2291910623"/>
                    </a:ext>
                  </a:extLst>
                </a:gridCol>
              </a:tblGrid>
              <a:tr h="205200">
                <a:tc>
                  <a:txBody>
                    <a:bodyPr/>
                    <a:lstStyle/>
                    <a:p>
                      <a:pPr algn="ctr" rtl="0" fontAlgn="ctr"/>
                      <a:r>
                        <a:rPr lang="ja-JP" altLang="en-US" sz="800" b="1" u="none" strike="noStrike" dirty="0">
                          <a:effectLst/>
                          <a:latin typeface="HGPｺﾞｼｯｸM" panose="020B0600000000000000" pitchFamily="50" charset="-128"/>
                          <a:ea typeface="HGPｺﾞｼｯｸM" panose="020B0600000000000000" pitchFamily="50" charset="-128"/>
                        </a:rPr>
                        <a:t>日経平均</a:t>
                      </a:r>
                      <a:r>
                        <a:rPr lang="en-US" altLang="ja-JP" sz="700" b="0" u="none" strike="noStrike" dirty="0">
                          <a:effectLst/>
                          <a:latin typeface="HGPｺﾞｼｯｸM" panose="020B0600000000000000" pitchFamily="50" charset="-128"/>
                          <a:ea typeface="HGPｺﾞｼｯｸM" panose="020B0600000000000000" pitchFamily="50" charset="-128"/>
                        </a:rPr>
                        <a:t>/</a:t>
                      </a:r>
                      <a:r>
                        <a:rPr lang="ja-JP" altLang="en-US" sz="700" b="0" u="none" strike="noStrike" dirty="0">
                          <a:effectLst/>
                          <a:latin typeface="HGPｺﾞｼｯｸM" panose="020B0600000000000000" pitchFamily="50" charset="-128"/>
                          <a:ea typeface="HGPｺﾞｼｯｸM" panose="020B0600000000000000" pitchFamily="50" charset="-128"/>
                        </a:rPr>
                        <a:t>前日比</a:t>
                      </a:r>
                      <a:endParaRPr lang="ja-JP" altLang="en-US" sz="800" b="0" i="0" u="none" strike="noStrike" dirty="0">
                        <a:solidFill>
                          <a:srgbClr val="3E3A39"/>
                        </a:solidFill>
                        <a:effectLst/>
                        <a:latin typeface="HGPｺﾞｼｯｸM" panose="020B0600000000000000" pitchFamily="50" charset="-128"/>
                        <a:ea typeface="HGPｺﾞｼｯｸM" panose="020B0600000000000000" pitchFamily="50"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BDDDC"/>
                    </a:solidFill>
                  </a:tcPr>
                </a:tc>
                <a:tc>
                  <a:txBody>
                    <a:bodyPr/>
                    <a:lstStyle/>
                    <a:p>
                      <a:pPr algn="r" rtl="0" fontAlgn="ct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28,812.63/</a:t>
                      </a:r>
                    </a:p>
                  </a:txBody>
                  <a:tcPr marL="6350" marR="6350" marT="6350" marB="0" anchor="ctr">
                    <a:lnL w="6350" cap="flat" cmpd="sng" algn="ctr">
                      <a:solidFill>
                        <a:schemeClr val="bg1">
                          <a:lumMod val="8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a:t>
                      </a:r>
                    </a:p>
                  </a:txBody>
                  <a:tcPr marL="6350" marR="6350" marT="6350" marB="0" anchor="ctr">
                    <a:lnL w="6350" cap="flat" cmpd="sng" algn="ctr">
                      <a:no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rtl="0" fontAlgn="ctr"/>
                      <a:r>
                        <a:rPr lang="zh-TW" altLang="en-US" sz="800" b="1" u="none" strike="noStrike" dirty="0">
                          <a:effectLst/>
                          <a:latin typeface="HGPｺﾞｼｯｸM" panose="020B0600000000000000" pitchFamily="50" charset="-128"/>
                          <a:ea typeface="HGPｺﾞｼｯｸM" panose="020B0600000000000000" pitchFamily="50" charset="-128"/>
                        </a:rPr>
                        <a:t>定期預金金利</a:t>
                      </a:r>
                      <a:r>
                        <a:rPr lang="en-US" altLang="zh-TW" sz="600" u="none" strike="noStrike" dirty="0">
                          <a:effectLst/>
                          <a:latin typeface="HGPｺﾞｼｯｸM" panose="020B0600000000000000" pitchFamily="50" charset="-128"/>
                          <a:ea typeface="HGPｺﾞｼｯｸM" panose="020B0600000000000000" pitchFamily="50" charset="-128"/>
                        </a:rPr>
                        <a:t>(1,000</a:t>
                      </a:r>
                      <a:r>
                        <a:rPr lang="zh-TW" altLang="en-US" sz="600" u="none" strike="noStrike" dirty="0">
                          <a:effectLst/>
                          <a:latin typeface="HGPｺﾞｼｯｸM" panose="020B0600000000000000" pitchFamily="50" charset="-128"/>
                          <a:ea typeface="HGPｺﾞｼｯｸM" panose="020B0600000000000000" pitchFamily="50" charset="-128"/>
                        </a:rPr>
                        <a:t>万以上</a:t>
                      </a:r>
                      <a:r>
                        <a:rPr lang="en-US" altLang="zh-TW" sz="600" u="none" strike="noStrike" dirty="0">
                          <a:effectLst/>
                          <a:latin typeface="HGPｺﾞｼｯｸM" panose="020B0600000000000000" pitchFamily="50" charset="-128"/>
                          <a:ea typeface="HGPｺﾞｼｯｸM" panose="020B0600000000000000" pitchFamily="50" charset="-128"/>
                        </a:rPr>
                        <a:t>/10</a:t>
                      </a:r>
                      <a:r>
                        <a:rPr lang="zh-TW" altLang="en-US" sz="600" u="none" strike="noStrike" dirty="0">
                          <a:effectLst/>
                          <a:latin typeface="HGPｺﾞｼｯｸM" panose="020B0600000000000000" pitchFamily="50" charset="-128"/>
                          <a:ea typeface="HGPｺﾞｼｯｸM" panose="020B0600000000000000" pitchFamily="50" charset="-128"/>
                        </a:rPr>
                        <a:t>年</a:t>
                      </a:r>
                      <a:r>
                        <a:rPr lang="en-US" altLang="zh-TW" sz="600" u="none" strike="noStrike" dirty="0">
                          <a:effectLst/>
                          <a:latin typeface="HGPｺﾞｼｯｸM" panose="020B0600000000000000" pitchFamily="50" charset="-128"/>
                          <a:ea typeface="HGPｺﾞｼｯｸM" panose="020B0600000000000000" pitchFamily="50" charset="-128"/>
                        </a:rPr>
                        <a:t>)</a:t>
                      </a:r>
                      <a:endParaRPr lang="en-US" altLang="zh-TW" sz="800" b="1" i="0" u="none" strike="noStrike" dirty="0">
                        <a:solidFill>
                          <a:srgbClr val="3E3A39"/>
                        </a:solidFill>
                        <a:effectLst/>
                        <a:latin typeface="HGPｺﾞｼｯｸM" panose="020B0600000000000000" pitchFamily="50" charset="-128"/>
                        <a:ea typeface="HGPｺﾞｼｯｸM" panose="020B0600000000000000" pitchFamily="50"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BDDDC"/>
                    </a:solidFill>
                  </a:tcPr>
                </a:tc>
                <a:tc hMerge="1">
                  <a:txBody>
                    <a:bodyPr/>
                    <a:lstStyle/>
                    <a:p>
                      <a:endParaRPr kumimoji="1" lang="ja-JP" altLang="en-US"/>
                    </a:p>
                  </a:txBody>
                  <a:tcPr/>
                </a:tc>
                <a:tc>
                  <a:txBody>
                    <a:bodyPr/>
                    <a:lstStyle/>
                    <a:p>
                      <a:pPr algn="r" rtl="0" fontAlgn="ctr"/>
                      <a:r>
                        <a:rPr lang="en-US" altLang="ja-JP" sz="700" u="none" strike="noStrike" dirty="0">
                          <a:effectLst/>
                          <a:latin typeface="HGPｺﾞｼｯｸM" panose="020B0600000000000000" pitchFamily="50" charset="-128"/>
                          <a:ea typeface="HGPｺﾞｼｯｸM" panose="020B0600000000000000" pitchFamily="50" charset="-128"/>
                        </a:rPr>
                        <a:t>0.002%</a:t>
                      </a:r>
                      <a:endParaRPr lang="en-US" altLang="ja-JP" sz="700" b="0" i="0" u="none" strike="noStrike" dirty="0">
                        <a:solidFill>
                          <a:srgbClr val="3E3A39"/>
                        </a:solidFill>
                        <a:effectLst/>
                        <a:latin typeface="HGPｺﾞｼｯｸM" panose="020B0600000000000000" pitchFamily="50" charset="-128"/>
                        <a:ea typeface="HGPｺﾞｼｯｸM" panose="020B0600000000000000" pitchFamily="50" charset="-128"/>
                      </a:endParaRPr>
                    </a:p>
                  </a:txBody>
                  <a:tcPr marL="0" marR="1800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78722555"/>
                  </a:ext>
                </a:extLst>
              </a:tr>
              <a:tr h="205200">
                <a:tc>
                  <a:txBody>
                    <a:bodyPr/>
                    <a:lstStyle/>
                    <a:p>
                      <a:pPr algn="ctr" rtl="0" fontAlgn="ctr"/>
                      <a:r>
                        <a:rPr lang="en-US" sz="800" b="1" u="none" strike="noStrike" dirty="0">
                          <a:effectLst/>
                          <a:latin typeface="HGPｺﾞｼｯｸM" panose="020B0600000000000000" pitchFamily="50" charset="-128"/>
                          <a:ea typeface="HGPｺﾞｼｯｸM" panose="020B0600000000000000" pitchFamily="50" charset="-128"/>
                        </a:rPr>
                        <a:t>TOPIX</a:t>
                      </a:r>
                      <a:endParaRPr lang="en-US" sz="800" b="1" i="0" u="none" strike="noStrike" dirty="0">
                        <a:solidFill>
                          <a:srgbClr val="3E3A39"/>
                        </a:solidFill>
                        <a:effectLst/>
                        <a:latin typeface="HGPｺﾞｼｯｸM" panose="020B0600000000000000" pitchFamily="50" charset="-128"/>
                        <a:ea typeface="HGPｺﾞｼｯｸM" panose="020B0600000000000000" pitchFamily="50"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BDDDC"/>
                    </a:solidFill>
                  </a:tcPr>
                </a:tc>
                <a:tc>
                  <a:txBody>
                    <a:bodyPr/>
                    <a:lstStyle/>
                    <a:p>
                      <a:pPr algn="r" rtl="0" fontAlgn="ct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1,898.24/</a:t>
                      </a:r>
                    </a:p>
                  </a:txBody>
                  <a:tcPr marL="6350" marR="6350" marT="6350" marB="0" anchor="ctr">
                    <a:lnL w="6350" cap="flat" cmpd="sng" algn="ctr">
                      <a:solidFill>
                        <a:schemeClr val="bg1">
                          <a:lumMod val="8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a:t>
                      </a:r>
                    </a:p>
                  </a:txBody>
                  <a:tcPr marL="6350" marR="6350" marT="6350" marB="0" anchor="ctr">
                    <a:lnL w="6350" cap="flat" cmpd="sng" algn="ctr">
                      <a:no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ja-JP" altLang="en-US" sz="800" b="1" u="none" strike="noStrike" dirty="0">
                          <a:effectLst/>
                          <a:latin typeface="HGPｺﾞｼｯｸM" panose="020B0600000000000000" pitchFamily="50" charset="-128"/>
                          <a:ea typeface="HGPｺﾞｼｯｸM" panose="020B0600000000000000" pitchFamily="50" charset="-128"/>
                        </a:rPr>
                        <a:t>国債（</a:t>
                      </a:r>
                      <a:r>
                        <a:rPr lang="en-US" altLang="ja-JP" sz="800" b="1" u="none" strike="noStrike" dirty="0">
                          <a:effectLst/>
                          <a:latin typeface="HGPｺﾞｼｯｸM" panose="020B0600000000000000" pitchFamily="50" charset="-128"/>
                          <a:ea typeface="HGPｺﾞｼｯｸM" panose="020B0600000000000000" pitchFamily="50" charset="-128"/>
                        </a:rPr>
                        <a:t>5</a:t>
                      </a:r>
                      <a:r>
                        <a:rPr lang="ja-JP" altLang="en-US" sz="800" b="1" u="none" strike="noStrike" dirty="0">
                          <a:effectLst/>
                          <a:latin typeface="HGPｺﾞｼｯｸM" panose="020B0600000000000000" pitchFamily="50" charset="-128"/>
                          <a:ea typeface="HGPｺﾞｼｯｸM" panose="020B0600000000000000" pitchFamily="50" charset="-128"/>
                        </a:rPr>
                        <a:t>年）</a:t>
                      </a:r>
                      <a:r>
                        <a:rPr lang="en-US" altLang="ja-JP" sz="700" u="none" strike="noStrike" dirty="0">
                          <a:effectLst/>
                          <a:latin typeface="HGPｺﾞｼｯｸM" panose="020B0600000000000000" pitchFamily="50" charset="-128"/>
                          <a:ea typeface="HGPｺﾞｼｯｸM" panose="020B0600000000000000" pitchFamily="50" charset="-128"/>
                        </a:rPr>
                        <a:t>/</a:t>
                      </a:r>
                      <a:r>
                        <a:rPr lang="ja-JP" altLang="en-US" sz="700" u="none" strike="noStrike" dirty="0">
                          <a:effectLst/>
                          <a:latin typeface="HGPｺﾞｼｯｸM" panose="020B0600000000000000" pitchFamily="50" charset="-128"/>
                          <a:ea typeface="HGPｺﾞｼｯｸM" panose="020B0600000000000000" pitchFamily="50" charset="-128"/>
                        </a:rPr>
                        <a:t>前日差</a:t>
                      </a:r>
                      <a:endParaRPr lang="ja-JP" altLang="en-US" sz="800" b="1" i="0" u="none" strike="noStrike" dirty="0">
                        <a:solidFill>
                          <a:srgbClr val="3E3A39"/>
                        </a:solidFill>
                        <a:effectLst/>
                        <a:latin typeface="HGPｺﾞｼｯｸM" panose="020B0600000000000000" pitchFamily="50" charset="-128"/>
                        <a:ea typeface="HGPｺﾞｼｯｸM" panose="020B0600000000000000" pitchFamily="50"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BDDDC"/>
                    </a:solidFill>
                  </a:tcPr>
                </a:tc>
                <a:tc>
                  <a:txBody>
                    <a:bodyPr/>
                    <a:lstStyle/>
                    <a:p>
                      <a:pPr algn="r" rtl="0" fontAlgn="ct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-0.095%/</a:t>
                      </a:r>
                    </a:p>
                  </a:txBody>
                  <a:tcPr marL="6350" marR="6350" marT="6350" marB="0" anchor="ctr">
                    <a:lnL w="6350" cap="flat" cmpd="sng" algn="ctr">
                      <a:solidFill>
                        <a:schemeClr val="bg1">
                          <a:lumMod val="8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a:t>
                      </a:r>
                    </a:p>
                  </a:txBody>
                  <a:tcPr marL="6350" marR="6350" marT="6350" marB="0" anchor="ctr">
                    <a:lnL w="6350" cap="flat" cmpd="sng" algn="ctr">
                      <a:no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14830983"/>
                  </a:ext>
                </a:extLst>
              </a:tr>
              <a:tr h="205200">
                <a:tc>
                  <a:txBody>
                    <a:bodyPr/>
                    <a:lstStyle/>
                    <a:p>
                      <a:pPr algn="ctr" rtl="0" fontAlgn="ctr"/>
                      <a:r>
                        <a:rPr lang="ja-JP" altLang="en-US" sz="800" b="1" u="none" strike="noStrike" dirty="0">
                          <a:effectLst/>
                          <a:latin typeface="HGPｺﾞｼｯｸM" panose="020B0600000000000000" pitchFamily="50" charset="-128"/>
                          <a:ea typeface="HGPｺﾞｼｯｸM" panose="020B0600000000000000" pitchFamily="50" charset="-128"/>
                        </a:rPr>
                        <a:t>ダウ平均</a:t>
                      </a:r>
                      <a:endParaRPr lang="ja-JP" altLang="en-US" sz="800" b="1" i="0" u="none" strike="noStrike" dirty="0">
                        <a:solidFill>
                          <a:srgbClr val="3E3A39"/>
                        </a:solidFill>
                        <a:effectLst/>
                        <a:latin typeface="HGPｺﾞｼｯｸM" panose="020B0600000000000000" pitchFamily="50" charset="-128"/>
                        <a:ea typeface="HGPｺﾞｼｯｸM" panose="020B0600000000000000" pitchFamily="50"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BDDDC"/>
                    </a:solidFill>
                  </a:tcPr>
                </a:tc>
                <a:tc>
                  <a:txBody>
                    <a:bodyPr/>
                    <a:lstStyle/>
                    <a:p>
                      <a:pPr algn="r" rtl="0" fontAlgn="ct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34,230.34/</a:t>
                      </a:r>
                    </a:p>
                  </a:txBody>
                  <a:tcPr marL="6350" marR="6350" marT="6350" marB="0" anchor="ctr">
                    <a:lnL w="6350" cap="flat" cmpd="sng" algn="ctr">
                      <a:solidFill>
                        <a:schemeClr val="bg1">
                          <a:lumMod val="8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97.31</a:t>
                      </a:r>
                    </a:p>
                  </a:txBody>
                  <a:tcPr marL="6350" marR="6350" marT="6350" marB="0" anchor="ctr">
                    <a:lnL w="6350" cap="flat" cmpd="sng" algn="ctr">
                      <a:no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ja-JP" altLang="en-US" sz="800" b="1" u="none" strike="noStrike" dirty="0">
                          <a:effectLst/>
                          <a:latin typeface="HGPｺﾞｼｯｸM" panose="020B0600000000000000" pitchFamily="50" charset="-128"/>
                          <a:ea typeface="HGPｺﾞｼｯｸM" panose="020B0600000000000000" pitchFamily="50" charset="-128"/>
                        </a:rPr>
                        <a:t>国債（</a:t>
                      </a:r>
                      <a:r>
                        <a:rPr lang="en-US" altLang="ja-JP" sz="800" b="1" u="none" strike="noStrike" dirty="0">
                          <a:effectLst/>
                          <a:latin typeface="HGPｺﾞｼｯｸM" panose="020B0600000000000000" pitchFamily="50" charset="-128"/>
                          <a:ea typeface="HGPｺﾞｼｯｸM" panose="020B0600000000000000" pitchFamily="50" charset="-128"/>
                        </a:rPr>
                        <a:t>10</a:t>
                      </a:r>
                      <a:r>
                        <a:rPr lang="ja-JP" altLang="en-US" sz="800" b="1" u="none" strike="noStrike" dirty="0">
                          <a:effectLst/>
                          <a:latin typeface="HGPｺﾞｼｯｸM" panose="020B0600000000000000" pitchFamily="50" charset="-128"/>
                          <a:ea typeface="HGPｺﾞｼｯｸM" panose="020B0600000000000000" pitchFamily="50" charset="-128"/>
                        </a:rPr>
                        <a:t>年）</a:t>
                      </a:r>
                      <a:endParaRPr lang="ja-JP" altLang="en-US" sz="800" b="1" i="0" u="none" strike="noStrike" dirty="0">
                        <a:solidFill>
                          <a:srgbClr val="3E3A39"/>
                        </a:solidFill>
                        <a:effectLst/>
                        <a:latin typeface="HGPｺﾞｼｯｸM" panose="020B0600000000000000" pitchFamily="50" charset="-128"/>
                        <a:ea typeface="HGPｺﾞｼｯｸM" panose="020B0600000000000000" pitchFamily="50"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BDDDC"/>
                    </a:solidFill>
                  </a:tcPr>
                </a:tc>
                <a:tc>
                  <a:txBody>
                    <a:bodyPr/>
                    <a:lstStyle/>
                    <a:p>
                      <a:pPr algn="r" rtl="0" fontAlgn="ct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0.090%/</a:t>
                      </a:r>
                    </a:p>
                  </a:txBody>
                  <a:tcPr marL="6350" marR="6350" marT="6350" marB="0" anchor="ctr">
                    <a:lnL w="6350" cap="flat" cmpd="sng" algn="ctr">
                      <a:solidFill>
                        <a:schemeClr val="bg1">
                          <a:lumMod val="8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a:t>
                      </a:r>
                    </a:p>
                  </a:txBody>
                  <a:tcPr marL="6350" marR="6350" marT="6350" marB="0" anchor="ctr">
                    <a:lnL w="6350" cap="flat" cmpd="sng" algn="ctr">
                      <a:no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10079341"/>
                  </a:ext>
                </a:extLst>
              </a:tr>
              <a:tr h="205200">
                <a:tc>
                  <a:txBody>
                    <a:bodyPr/>
                    <a:lstStyle/>
                    <a:p>
                      <a:pPr algn="ctr" rtl="0" fontAlgn="ctr"/>
                      <a:r>
                        <a:rPr lang="zh-CN" altLang="en-US" sz="800" b="1" u="none" strike="noStrike" dirty="0">
                          <a:effectLst/>
                          <a:latin typeface="HGPｺﾞｼｯｸM" panose="020B0600000000000000" pitchFamily="50" charset="-128"/>
                          <a:ea typeface="HGPｺﾞｼｯｸM" panose="020B0600000000000000" pitchFamily="50" charset="-128"/>
                        </a:rPr>
                        <a:t>上海総合指数</a:t>
                      </a:r>
                      <a:endParaRPr lang="zh-CN" altLang="en-US" sz="800" b="1" i="0" u="none" strike="noStrike" dirty="0">
                        <a:solidFill>
                          <a:srgbClr val="3E3A39"/>
                        </a:solidFill>
                        <a:effectLst/>
                        <a:latin typeface="HGPｺﾞｼｯｸM" panose="020B0600000000000000" pitchFamily="50" charset="-128"/>
                        <a:ea typeface="HGPｺﾞｼｯｸM" panose="020B0600000000000000" pitchFamily="50"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BDDDC"/>
                    </a:solidFill>
                  </a:tcPr>
                </a:tc>
                <a:tc>
                  <a:txBody>
                    <a:bodyPr/>
                    <a:lstStyle/>
                    <a:p>
                      <a:pPr algn="r" rtl="0" fontAlgn="ct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3,446.86/</a:t>
                      </a:r>
                    </a:p>
                  </a:txBody>
                  <a:tcPr marL="6350" marR="6350" marT="6350" marB="0" anchor="ctr">
                    <a:lnL w="6350" cap="flat" cmpd="sng" algn="ctr">
                      <a:solidFill>
                        <a:schemeClr val="bg1">
                          <a:lumMod val="8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a:t>
                      </a:r>
                    </a:p>
                  </a:txBody>
                  <a:tcPr marL="6350" marR="6350" marT="6350" marB="0" anchor="ctr">
                    <a:lnL w="6350" cap="flat" cmpd="sng" algn="ctr">
                      <a:no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ja-JP" altLang="en-US" sz="800" b="1" u="none" strike="noStrike" dirty="0">
                          <a:effectLst/>
                          <a:latin typeface="HGPｺﾞｼｯｸM" panose="020B0600000000000000" pitchFamily="50" charset="-128"/>
                          <a:ea typeface="HGPｺﾞｼｯｸM" panose="020B0600000000000000" pitchFamily="50" charset="-128"/>
                        </a:rPr>
                        <a:t>米国債（</a:t>
                      </a:r>
                      <a:r>
                        <a:rPr lang="en-US" altLang="ja-JP" sz="800" b="1" u="none" strike="noStrike" dirty="0">
                          <a:effectLst/>
                          <a:latin typeface="HGPｺﾞｼｯｸM" panose="020B0600000000000000" pitchFamily="50" charset="-128"/>
                          <a:ea typeface="HGPｺﾞｼｯｸM" panose="020B0600000000000000" pitchFamily="50" charset="-128"/>
                        </a:rPr>
                        <a:t>10</a:t>
                      </a:r>
                      <a:r>
                        <a:rPr lang="ja-JP" altLang="en-US" sz="800" b="1" u="none" strike="noStrike" dirty="0">
                          <a:effectLst/>
                          <a:latin typeface="HGPｺﾞｼｯｸM" panose="020B0600000000000000" pitchFamily="50" charset="-128"/>
                          <a:ea typeface="HGPｺﾞｼｯｸM" panose="020B0600000000000000" pitchFamily="50" charset="-128"/>
                        </a:rPr>
                        <a:t>年）</a:t>
                      </a:r>
                      <a:endParaRPr lang="ja-JP" altLang="en-US" sz="800" b="1" i="0" u="none" strike="noStrike" dirty="0">
                        <a:solidFill>
                          <a:srgbClr val="3E3A39"/>
                        </a:solidFill>
                        <a:effectLst/>
                        <a:latin typeface="HGPｺﾞｼｯｸM" panose="020B0600000000000000" pitchFamily="50" charset="-128"/>
                        <a:ea typeface="HGPｺﾞｼｯｸM" panose="020B0600000000000000" pitchFamily="50"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BDDDC"/>
                    </a:solidFill>
                  </a:tcPr>
                </a:tc>
                <a:tc>
                  <a:txBody>
                    <a:bodyPr/>
                    <a:lstStyle/>
                    <a:p>
                      <a:pPr algn="r" rtl="0" fontAlgn="ct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1.574%/</a:t>
                      </a:r>
                    </a:p>
                  </a:txBody>
                  <a:tcPr marL="6350" marR="6350" marT="6350" marB="0" anchor="ctr">
                    <a:lnL w="6350" cap="flat" cmpd="sng" algn="ctr">
                      <a:solidFill>
                        <a:schemeClr val="bg1">
                          <a:lumMod val="8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ja-JP" altLang="en-US" sz="700" b="0" i="0" u="none" strike="noStrike">
                          <a:solidFill>
                            <a:srgbClr val="3E3A39"/>
                          </a:solidFill>
                          <a:effectLst/>
                          <a:latin typeface="HGPｺﾞｼｯｸM" panose="020B0600000000000000" pitchFamily="50" charset="-128"/>
                          <a:ea typeface="HGPｺﾞｼｯｸM" panose="020B0600000000000000" pitchFamily="50" charset="-128"/>
                        </a:rPr>
                        <a:t>▲</a:t>
                      </a: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0.018</a:t>
                      </a:r>
                    </a:p>
                  </a:txBody>
                  <a:tcPr marL="6350" marR="6350" marT="6350" marB="0" anchor="ctr">
                    <a:lnL w="6350" cap="flat" cmpd="sng" algn="ctr">
                      <a:no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2537206"/>
                  </a:ext>
                </a:extLst>
              </a:tr>
              <a:tr h="205200">
                <a:tc>
                  <a:txBody>
                    <a:bodyPr/>
                    <a:lstStyle/>
                    <a:p>
                      <a:pPr algn="ctr" rtl="0" fontAlgn="ctr"/>
                      <a:r>
                        <a:rPr lang="ja-JP" altLang="en-US" sz="800" b="1" u="none" strike="noStrike" dirty="0">
                          <a:effectLst/>
                          <a:latin typeface="HGPｺﾞｼｯｸM" panose="020B0600000000000000" pitchFamily="50" charset="-128"/>
                          <a:ea typeface="HGPｺﾞｼｯｸM" panose="020B0600000000000000" pitchFamily="50" charset="-128"/>
                        </a:rPr>
                        <a:t>ドル円</a:t>
                      </a:r>
                      <a:endParaRPr lang="ja-JP" altLang="en-US" sz="800" b="1" i="0" u="none" strike="noStrike" dirty="0">
                        <a:solidFill>
                          <a:srgbClr val="3E3A39"/>
                        </a:solidFill>
                        <a:effectLst/>
                        <a:latin typeface="HGPｺﾞｼｯｸM" panose="020B0600000000000000" pitchFamily="50" charset="-128"/>
                        <a:ea typeface="HGPｺﾞｼｯｸM" panose="020B0600000000000000" pitchFamily="50"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BDDDC"/>
                    </a:solidFill>
                  </a:tcPr>
                </a:tc>
                <a:tc>
                  <a:txBody>
                    <a:bodyPr/>
                    <a:lstStyle/>
                    <a:p>
                      <a:pPr algn="r" rtl="0" fontAlgn="ct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108.88-89</a:t>
                      </a:r>
                    </a:p>
                  </a:txBody>
                  <a:tcPr marL="6350" marR="6350" marT="6350" marB="0" anchor="ctr">
                    <a:lnL w="6350" cap="flat" cmpd="sng" algn="ctr">
                      <a:solidFill>
                        <a:schemeClr val="bg1">
                          <a:lumMod val="8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700" b="0" i="0" u="none" strike="noStrike" dirty="0">
                          <a:solidFill>
                            <a:srgbClr val="3E3A39"/>
                          </a:solidFill>
                          <a:effectLst/>
                          <a:latin typeface="HGPｺﾞｼｯｸM" panose="020B0600000000000000" pitchFamily="50" charset="-128"/>
                          <a:ea typeface="HGPｺﾞｼｯｸM" panose="020B0600000000000000" pitchFamily="50" charset="-128"/>
                        </a:rPr>
                        <a:t>-</a:t>
                      </a:r>
                    </a:p>
                  </a:txBody>
                  <a:tcPr marL="6350" marR="6350" marT="6350" marB="0" anchor="ctr">
                    <a:lnL w="6350" cap="flat" cmpd="sng" algn="ctr">
                      <a:no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zh-CN" altLang="en-US" sz="800" b="1" u="none" strike="noStrike" dirty="0">
                          <a:effectLst/>
                          <a:latin typeface="HGPｺﾞｼｯｸM" panose="020B0600000000000000" pitchFamily="50" charset="-128"/>
                          <a:ea typeface="HGPｺﾞｼｯｸM" panose="020B0600000000000000" pitchFamily="50" charset="-128"/>
                        </a:rPr>
                        <a:t>中国国債</a:t>
                      </a:r>
                      <a:r>
                        <a:rPr lang="en-US" altLang="zh-CN" sz="800" b="1" u="none" strike="noStrike" dirty="0">
                          <a:effectLst/>
                          <a:latin typeface="HGPｺﾞｼｯｸM" panose="020B0600000000000000" pitchFamily="50" charset="-128"/>
                          <a:ea typeface="HGPｺﾞｼｯｸM" panose="020B0600000000000000" pitchFamily="50" charset="-128"/>
                        </a:rPr>
                        <a:t>(10</a:t>
                      </a:r>
                      <a:r>
                        <a:rPr lang="zh-CN" altLang="en-US" sz="800" b="1" u="none" strike="noStrike" dirty="0">
                          <a:effectLst/>
                          <a:latin typeface="HGPｺﾞｼｯｸM" panose="020B0600000000000000" pitchFamily="50" charset="-128"/>
                          <a:ea typeface="HGPｺﾞｼｯｸM" panose="020B0600000000000000" pitchFamily="50" charset="-128"/>
                        </a:rPr>
                        <a:t>年）</a:t>
                      </a:r>
                      <a:endParaRPr lang="zh-CN" altLang="en-US" sz="800" b="1" i="0" u="none" strike="noStrike" dirty="0">
                        <a:solidFill>
                          <a:srgbClr val="3E3A39"/>
                        </a:solidFill>
                        <a:effectLst/>
                        <a:latin typeface="HGPｺﾞｼｯｸM" panose="020B0600000000000000" pitchFamily="50" charset="-128"/>
                        <a:ea typeface="HGPｺﾞｼｯｸM" panose="020B0600000000000000" pitchFamily="50"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BDDDC"/>
                    </a:solidFill>
                  </a:tcPr>
                </a:tc>
                <a:tc>
                  <a:txBody>
                    <a:bodyPr/>
                    <a:lstStyle/>
                    <a:p>
                      <a:pPr algn="r" rtl="0" fontAlgn="ct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3.183%/</a:t>
                      </a:r>
                    </a:p>
                  </a:txBody>
                  <a:tcPr marL="6350" marR="6350" marT="6350" marB="0" anchor="ctr">
                    <a:lnL w="6350" cap="flat" cmpd="sng" algn="ctr">
                      <a:solidFill>
                        <a:schemeClr val="bg1">
                          <a:lumMod val="8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700" b="0" i="0" u="none" strike="noStrike" dirty="0">
                          <a:solidFill>
                            <a:srgbClr val="3E3A39"/>
                          </a:solidFill>
                          <a:effectLst/>
                          <a:latin typeface="HGPｺﾞｼｯｸM" panose="020B0600000000000000" pitchFamily="50" charset="-128"/>
                          <a:ea typeface="HGPｺﾞｼｯｸM" panose="020B0600000000000000" pitchFamily="50" charset="-128"/>
                        </a:rPr>
                        <a:t>-</a:t>
                      </a:r>
                    </a:p>
                  </a:txBody>
                  <a:tcPr marL="6350" marR="6350" marT="6350" marB="0" anchor="ctr">
                    <a:lnL w="6350" cap="flat" cmpd="sng" algn="ctr">
                      <a:no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82104576"/>
                  </a:ext>
                </a:extLst>
              </a:tr>
            </a:tbl>
          </a:graphicData>
        </a:graphic>
      </p:graphicFrame>
      <p:sp>
        <p:nvSpPr>
          <p:cNvPr id="36" name="四角形: 角を丸くする 35">
            <a:extLst>
              <a:ext uri="{FF2B5EF4-FFF2-40B4-BE49-F238E27FC236}">
                <a16:creationId xmlns:a16="http://schemas.microsoft.com/office/drawing/2014/main" id="{CF565127-C8D8-4B63-9D72-836E6CF4126B}"/>
              </a:ext>
            </a:extLst>
          </p:cNvPr>
          <p:cNvSpPr/>
          <p:nvPr/>
        </p:nvSpPr>
        <p:spPr>
          <a:xfrm>
            <a:off x="3933710" y="5449867"/>
            <a:ext cx="972000" cy="216000"/>
          </a:xfrm>
          <a:prstGeom prst="roundRect">
            <a:avLst>
              <a:gd name="adj" fmla="val 36788"/>
            </a:avLst>
          </a:prstGeom>
          <a:solidFill>
            <a:srgbClr val="FF6562"/>
          </a:solidFill>
        </p:spPr>
        <p:txBody>
          <a:bodyPr wrap="square" lIns="0" tIns="36000" rIns="0" bIns="36000" anchor="ctr">
            <a:noAutofit/>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050" b="1" i="0" u="none" strike="noStrike" kern="1200" cap="none" spc="0" normalizeH="0" baseline="0" noProof="0" dirty="0">
                <a:ln>
                  <a:noFill/>
                </a:ln>
                <a:solidFill>
                  <a:srgbClr val="FFFFFF"/>
                </a:solidFill>
                <a:effectLst/>
                <a:uLnTx/>
                <a:uFillTx/>
                <a:latin typeface="HGPｺﾞｼｯｸM" panose="020B0600000000000000" pitchFamily="50" charset="-128"/>
                <a:ea typeface="HGPｺﾞｼｯｸM" panose="020B0600000000000000" pitchFamily="50" charset="-128"/>
                <a:cs typeface="+mn-cs"/>
              </a:rPr>
              <a:t>今日は何の日</a:t>
            </a:r>
            <a:endParaRPr kumimoji="1" lang="en-US" altLang="ja-JP" sz="1050" b="1" i="0" u="none" strike="noStrike" kern="1200" cap="none" spc="0" normalizeH="0" baseline="0" noProof="0" dirty="0">
              <a:ln>
                <a:noFill/>
              </a:ln>
              <a:solidFill>
                <a:srgbClr val="FFFFFF"/>
              </a:solidFill>
              <a:effectLst/>
              <a:uLnTx/>
              <a:uFillTx/>
              <a:latin typeface="HGPｺﾞｼｯｸM" panose="020B0600000000000000" pitchFamily="50" charset="-128"/>
              <a:ea typeface="HGPｺﾞｼｯｸM" panose="020B0600000000000000" pitchFamily="50" charset="-128"/>
              <a:cs typeface="+mn-cs"/>
            </a:endParaRPr>
          </a:p>
        </p:txBody>
      </p:sp>
      <p:sp>
        <p:nvSpPr>
          <p:cNvPr id="37" name="正方形/長方形 36">
            <a:extLst>
              <a:ext uri="{FF2B5EF4-FFF2-40B4-BE49-F238E27FC236}">
                <a16:creationId xmlns:a16="http://schemas.microsoft.com/office/drawing/2014/main" id="{E4191E59-496E-4805-BF2D-1094A779A441}"/>
              </a:ext>
            </a:extLst>
          </p:cNvPr>
          <p:cNvSpPr/>
          <p:nvPr/>
        </p:nvSpPr>
        <p:spPr>
          <a:xfrm>
            <a:off x="4905709" y="5419355"/>
            <a:ext cx="1641141" cy="507831"/>
          </a:xfrm>
          <a:prstGeom prst="rect">
            <a:avLst/>
          </a:prstGeom>
        </p:spPr>
        <p:txBody>
          <a:bodyPr wrap="square">
            <a:spAutoFit/>
          </a:bodyPr>
          <a:lstStyle/>
          <a:p>
            <a:pPr marL="88900" lvl="1" indent="-88900" fontAlgn="ctr">
              <a:buFont typeface="Arial" panose="020B0604020202020204" pitchFamily="34" charset="0"/>
              <a:buChar char="•"/>
              <a:defRPr/>
            </a:pPr>
            <a:r>
              <a:rPr lang="ja-JP" altLang="en-US" sz="900" b="1" dirty="0">
                <a:latin typeface="Meiryo UI" panose="020B0604030504040204" pitchFamily="50" charset="-128"/>
                <a:ea typeface="Meiryo UI" panose="020B0604030504040204" pitchFamily="50" charset="-128"/>
              </a:rPr>
              <a:t>国際ノーダイエットデー</a:t>
            </a:r>
            <a:endParaRPr kumimoji="1" lang="ja-JP" altLang="en-US" sz="900" b="1" dirty="0">
              <a:latin typeface="Meiryo UI" panose="020B0604030504040204" pitchFamily="50" charset="-128"/>
              <a:ea typeface="Meiryo UI" panose="020B0604030504040204" pitchFamily="50" charset="-128"/>
            </a:endParaRPr>
          </a:p>
          <a:p>
            <a:pPr marL="88900" lvl="1" indent="-88900" fontAlgn="ctr">
              <a:buFont typeface="Arial" panose="020B0604020202020204" pitchFamily="34" charset="0"/>
              <a:buChar char="•"/>
              <a:defRPr/>
            </a:pPr>
            <a:r>
              <a:rPr lang="ja-JP" altLang="en-US" sz="900" dirty="0">
                <a:latin typeface="Meiryo UI" panose="020B0604030504040204" pitchFamily="50" charset="-128"/>
                <a:ea typeface="Meiryo UI" panose="020B0604030504040204" pitchFamily="50" charset="-128"/>
              </a:rPr>
              <a:t>ゴムの日</a:t>
            </a:r>
            <a:endParaRPr lang="en-US" altLang="ja-JP" sz="900" dirty="0">
              <a:latin typeface="Meiryo UI" panose="020B0604030504040204" pitchFamily="50" charset="-128"/>
              <a:ea typeface="Meiryo UI" panose="020B0604030504040204" pitchFamily="50" charset="-128"/>
            </a:endParaRPr>
          </a:p>
          <a:p>
            <a:pPr marL="88900" lvl="1" indent="-88900" fontAlgn="ctr">
              <a:buFont typeface="Arial" panose="020B0604020202020204" pitchFamily="34" charset="0"/>
              <a:buChar char="•"/>
              <a:defRPr/>
            </a:pPr>
            <a:r>
              <a:rPr lang="ja-JP" altLang="en-US" sz="900" dirty="0">
                <a:latin typeface="Meiryo UI" panose="020B0604030504040204" pitchFamily="50" charset="-128"/>
                <a:ea typeface="Meiryo UI" panose="020B0604030504040204" pitchFamily="50" charset="-128"/>
              </a:rPr>
              <a:t>コロッケの日</a:t>
            </a:r>
            <a:endParaRPr kumimoji="1" lang="en-US" altLang="ja-JP" sz="900" dirty="0">
              <a:latin typeface="Meiryo UI" panose="020B0604030504040204" pitchFamily="50" charset="-128"/>
              <a:ea typeface="Meiryo UI" panose="020B0604030504040204" pitchFamily="50" charset="-128"/>
            </a:endParaRPr>
          </a:p>
        </p:txBody>
      </p:sp>
      <p:sp>
        <p:nvSpPr>
          <p:cNvPr id="38" name="四角形: 角を丸くする 37">
            <a:extLst>
              <a:ext uri="{FF2B5EF4-FFF2-40B4-BE49-F238E27FC236}">
                <a16:creationId xmlns:a16="http://schemas.microsoft.com/office/drawing/2014/main" id="{F0326132-A462-4108-A5D9-2368D7BC8412}"/>
              </a:ext>
            </a:extLst>
          </p:cNvPr>
          <p:cNvSpPr/>
          <p:nvPr/>
        </p:nvSpPr>
        <p:spPr>
          <a:xfrm>
            <a:off x="3961827" y="6043276"/>
            <a:ext cx="972000" cy="216000"/>
          </a:xfrm>
          <a:prstGeom prst="roundRect">
            <a:avLst>
              <a:gd name="adj" fmla="val 36788"/>
            </a:avLst>
          </a:prstGeom>
          <a:solidFill>
            <a:srgbClr val="FF6562"/>
          </a:solidFill>
        </p:spPr>
        <p:txBody>
          <a:bodyPr wrap="square" lIns="0" tIns="36000" rIns="0" bIns="36000" anchor="ctr">
            <a:noAutofit/>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050" b="1" i="0" u="none" strike="noStrike" kern="1200" cap="none" spc="0" normalizeH="0" baseline="0" noProof="0" dirty="0">
                <a:ln>
                  <a:noFill/>
                </a:ln>
                <a:solidFill>
                  <a:srgbClr val="FFFFFF"/>
                </a:solidFill>
                <a:effectLst/>
                <a:uLnTx/>
                <a:uFillTx/>
                <a:latin typeface="HGPｺﾞｼｯｸM" panose="020B0600000000000000" pitchFamily="50" charset="-128"/>
                <a:ea typeface="HGPｺﾞｼｯｸM" panose="020B0600000000000000" pitchFamily="50" charset="-128"/>
                <a:cs typeface="+mn-cs"/>
              </a:rPr>
              <a:t>誕生日うらない</a:t>
            </a:r>
            <a:endParaRPr kumimoji="1" lang="en-US" altLang="ja-JP" sz="1050" b="1" i="0" u="none" strike="noStrike" kern="1200" cap="none" spc="0" normalizeH="0" baseline="0" noProof="0" dirty="0">
              <a:ln>
                <a:noFill/>
              </a:ln>
              <a:solidFill>
                <a:srgbClr val="FFFFFF"/>
              </a:solidFill>
              <a:effectLst/>
              <a:uLnTx/>
              <a:uFillTx/>
              <a:latin typeface="HGPｺﾞｼｯｸM" panose="020B0600000000000000" pitchFamily="50" charset="-128"/>
              <a:ea typeface="HGPｺﾞｼｯｸM" panose="020B0600000000000000" pitchFamily="50" charset="-128"/>
              <a:cs typeface="+mn-cs"/>
            </a:endParaRPr>
          </a:p>
        </p:txBody>
      </p:sp>
      <p:sp>
        <p:nvSpPr>
          <p:cNvPr id="39" name="正方形/長方形 38">
            <a:extLst>
              <a:ext uri="{FF2B5EF4-FFF2-40B4-BE49-F238E27FC236}">
                <a16:creationId xmlns:a16="http://schemas.microsoft.com/office/drawing/2014/main" id="{E11625B3-8058-4388-A337-400B11AE9320}"/>
              </a:ext>
            </a:extLst>
          </p:cNvPr>
          <p:cNvSpPr/>
          <p:nvPr/>
        </p:nvSpPr>
        <p:spPr>
          <a:xfrm>
            <a:off x="4879638" y="6043339"/>
            <a:ext cx="1370888" cy="230832"/>
          </a:xfrm>
          <a:prstGeom prst="rect">
            <a:avLst/>
          </a:prstGeom>
        </p:spPr>
        <p:txBody>
          <a:bodyPr wrap="none">
            <a:spAutoFit/>
          </a:bodyPr>
          <a:lstStyle/>
          <a:p>
            <a:pPr lvl="0" defTabSz="914400" fontAlgn="ctr">
              <a:spcBef>
                <a:spcPct val="0"/>
              </a:spcBef>
              <a:spcAft>
                <a:spcPct val="0"/>
              </a:spcAft>
              <a:defRPr/>
            </a:pPr>
            <a:r>
              <a:rPr kumimoji="1" lang="ja-JP" altLang="en-US" sz="900" b="0" i="0" u="none" strike="noStrike" kern="1200" cap="none" spc="0" normalizeH="0" baseline="0" noProof="0" dirty="0">
                <a:ln>
                  <a:noFill/>
                </a:ln>
                <a:solidFill>
                  <a:srgbClr val="3E3A39"/>
                </a:solidFill>
                <a:effectLst/>
                <a:uLnTx/>
                <a:uFillTx/>
                <a:latin typeface="Meiryo UI" panose="020B0604030504040204" pitchFamily="50" charset="-128"/>
                <a:ea typeface="Meiryo UI" panose="020B0604030504040204" pitchFamily="50" charset="-128"/>
                <a:cs typeface="+mn-cs"/>
              </a:rPr>
              <a:t>本日生まれの方の特徴</a:t>
            </a:r>
            <a:r>
              <a:rPr kumimoji="1" lang="ja-JP" altLang="en-US" sz="900" dirty="0">
                <a:solidFill>
                  <a:srgbClr val="3E3A39"/>
                </a:solidFill>
                <a:latin typeface="Meiryo UI" panose="020B0604030504040204" pitchFamily="50" charset="-128"/>
                <a:ea typeface="Meiryo UI" panose="020B0604030504040204" pitchFamily="50" charset="-128"/>
              </a:rPr>
              <a:t>：</a:t>
            </a:r>
            <a:endParaRPr kumimoji="1" lang="ja-JP" altLang="en-US" sz="1050" b="1" i="0" u="none" strike="noStrike" kern="1200" cap="none" spc="0" normalizeH="0" baseline="0" noProof="0" dirty="0">
              <a:ln>
                <a:noFill/>
              </a:ln>
              <a:solidFill>
                <a:srgbClr val="3E3A39"/>
              </a:solidFill>
              <a:effectLst/>
              <a:uLnTx/>
              <a:uFillTx/>
              <a:latin typeface="Meiryo UI" panose="020B0604030504040204" pitchFamily="50" charset="-128"/>
              <a:ea typeface="Meiryo UI" panose="020B0604030504040204" pitchFamily="50" charset="-128"/>
              <a:cs typeface="+mn-cs"/>
            </a:endParaRPr>
          </a:p>
        </p:txBody>
      </p:sp>
      <p:sp>
        <p:nvSpPr>
          <p:cNvPr id="40" name="正方形/長方形 39">
            <a:extLst>
              <a:ext uri="{FF2B5EF4-FFF2-40B4-BE49-F238E27FC236}">
                <a16:creationId xmlns:a16="http://schemas.microsoft.com/office/drawing/2014/main" id="{B5EC0045-1628-48BC-8B99-C4A39828E5FE}"/>
              </a:ext>
            </a:extLst>
          </p:cNvPr>
          <p:cNvSpPr/>
          <p:nvPr/>
        </p:nvSpPr>
        <p:spPr bwMode="auto">
          <a:xfrm>
            <a:off x="3981077" y="6292980"/>
            <a:ext cx="360000" cy="432000"/>
          </a:xfrm>
          <a:prstGeom prst="rect">
            <a:avLst/>
          </a:prstGeom>
          <a:solidFill>
            <a:srgbClr val="FFCCCC"/>
          </a:solidFill>
          <a:ln w="12700" cap="flat" cmpd="sng" algn="ctr">
            <a:noFill/>
            <a:prstDash val="solid"/>
            <a:round/>
            <a:headEnd type="none" w="med" len="med"/>
            <a:tailEnd type="none" w="med" len="med"/>
          </a:ln>
          <a:effectLst/>
        </p:spPr>
        <p:txBody>
          <a:bodyPr rot="0" spcFirstLastPara="0" vertOverflow="overflow" horzOverflow="overflow" vert="horz" wrap="none" lIns="36000" tIns="36000" rIns="36000" bIns="36000" numCol="1" spcCol="0" rtlCol="0" fromWordArt="0" anchor="ctr" anchorCtr="1"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50" b="1" i="0" u="none" strike="noStrike" kern="1200" cap="none" spc="0" normalizeH="0" baseline="0" noProof="0" dirty="0">
                <a:ln>
                  <a:noFill/>
                </a:ln>
                <a:solidFill>
                  <a:srgbClr val="EA5550"/>
                </a:solidFill>
                <a:effectLst/>
                <a:uLnTx/>
                <a:uFillTx/>
                <a:latin typeface="Meiryo UI" panose="020B0604030504040204" pitchFamily="50" charset="-128"/>
                <a:ea typeface="Meiryo UI" panose="020B0604030504040204" pitchFamily="50" charset="-128"/>
                <a:cs typeface="+mn-cs"/>
              </a:rPr>
              <a:t>長所</a:t>
            </a:r>
          </a:p>
        </p:txBody>
      </p:sp>
      <p:sp>
        <p:nvSpPr>
          <p:cNvPr id="41" name="正方形/長方形 40">
            <a:extLst>
              <a:ext uri="{FF2B5EF4-FFF2-40B4-BE49-F238E27FC236}">
                <a16:creationId xmlns:a16="http://schemas.microsoft.com/office/drawing/2014/main" id="{5907B7F3-E61E-42C5-99A9-E21C740A4021}"/>
              </a:ext>
            </a:extLst>
          </p:cNvPr>
          <p:cNvSpPr/>
          <p:nvPr/>
        </p:nvSpPr>
        <p:spPr bwMode="auto">
          <a:xfrm>
            <a:off x="5746539" y="6292980"/>
            <a:ext cx="360000" cy="432000"/>
          </a:xfrm>
          <a:prstGeom prst="rect">
            <a:avLst/>
          </a:prstGeom>
          <a:solidFill>
            <a:schemeClr val="bg1">
              <a:lumMod val="95000"/>
            </a:schemeClr>
          </a:solidFill>
          <a:ln w="12700" cap="flat" cmpd="sng" algn="ctr">
            <a:noFill/>
            <a:prstDash val="solid"/>
            <a:round/>
            <a:headEnd type="none" w="med" len="med"/>
            <a:tailEnd type="none" w="med" len="med"/>
          </a:ln>
          <a:effectLst/>
        </p:spPr>
        <p:txBody>
          <a:bodyPr rot="0" spcFirstLastPara="0" vertOverflow="overflow" horzOverflow="overflow" vert="horz" wrap="none" lIns="36000" tIns="36000" rIns="36000" bIns="36000" numCol="1" spcCol="0" rtlCol="0" fromWordArt="0" anchor="ctr" anchorCtr="1"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50" b="1" i="0" u="none" strike="noStrike" kern="1200" cap="none" spc="0" normalizeH="0" baseline="0" noProof="0" dirty="0">
                <a:ln>
                  <a:noFill/>
                </a:ln>
                <a:solidFill>
                  <a:srgbClr val="3E3A39"/>
                </a:solidFill>
                <a:effectLst/>
                <a:uLnTx/>
                <a:uFillTx/>
                <a:latin typeface="Meiryo UI" panose="020B0604030504040204" pitchFamily="50" charset="-128"/>
                <a:ea typeface="Meiryo UI" panose="020B0604030504040204" pitchFamily="50" charset="-128"/>
                <a:cs typeface="+mn-cs"/>
              </a:rPr>
              <a:t>短所</a:t>
            </a:r>
          </a:p>
        </p:txBody>
      </p:sp>
      <p:sp>
        <p:nvSpPr>
          <p:cNvPr id="42" name="正方形/長方形 41">
            <a:extLst>
              <a:ext uri="{FF2B5EF4-FFF2-40B4-BE49-F238E27FC236}">
                <a16:creationId xmlns:a16="http://schemas.microsoft.com/office/drawing/2014/main" id="{13802272-64A8-44D0-AB2E-43CEF4245DD2}"/>
              </a:ext>
            </a:extLst>
          </p:cNvPr>
          <p:cNvSpPr/>
          <p:nvPr/>
        </p:nvSpPr>
        <p:spPr>
          <a:xfrm>
            <a:off x="9278653" y="6608598"/>
            <a:ext cx="697628" cy="215444"/>
          </a:xfrm>
          <a:prstGeom prst="rect">
            <a:avLst/>
          </a:prstGeom>
        </p:spPr>
        <p:txBody>
          <a:bodyPr wrap="none">
            <a:spAutoFit/>
          </a:bodyPr>
          <a:lstStyle/>
          <a:p>
            <a:pPr marL="0" marR="0" lvl="0" indent="0" algn="ctr" defTabSz="914400" rtl="0" eaLnBrk="1" fontAlgn="ctr" latinLnBrk="0" hangingPunct="1">
              <a:lnSpc>
                <a:spcPct val="100000"/>
              </a:lnSpc>
              <a:spcBef>
                <a:spcPct val="0"/>
              </a:spcBef>
              <a:spcAft>
                <a:spcPct val="0"/>
              </a:spcAft>
              <a:buClrTx/>
              <a:buSzTx/>
              <a:buFont typeface="Arial" panose="020B0604020202020204" pitchFamily="34" charset="0"/>
              <a:buNone/>
              <a:tabLst/>
              <a:defRPr/>
            </a:pPr>
            <a:r>
              <a:rPr kumimoji="1" lang="ja-JP" altLang="en-US" sz="800" b="0" i="0" u="none" strike="noStrike" kern="1200" cap="none" spc="0" normalizeH="0" baseline="0" noProof="0" dirty="0">
                <a:ln>
                  <a:noFill/>
                </a:ln>
                <a:solidFill>
                  <a:srgbClr val="3E3A39"/>
                </a:solidFill>
                <a:effectLst/>
                <a:uLnTx/>
                <a:uFillTx/>
                <a:latin typeface="Meiryo UI" panose="020B0604030504040204" pitchFamily="50" charset="-128"/>
                <a:ea typeface="Meiryo UI" panose="020B0604030504040204" pitchFamily="50" charset="-128"/>
                <a:cs typeface="+mn-cs"/>
              </a:rPr>
              <a:t>詳細はこちら</a:t>
            </a:r>
            <a:endParaRPr kumimoji="1" lang="ja-JP" altLang="en-US" sz="1000" b="0" i="0" u="none" strike="noStrike" kern="1200" cap="none" spc="0" normalizeH="0" baseline="0" noProof="0" dirty="0">
              <a:ln>
                <a:noFill/>
              </a:ln>
              <a:solidFill>
                <a:srgbClr val="3E3A39"/>
              </a:solidFill>
              <a:effectLst/>
              <a:uLnTx/>
              <a:uFillTx/>
              <a:latin typeface="Meiryo UI" panose="020B0604030504040204" pitchFamily="50" charset="-128"/>
              <a:ea typeface="Meiryo UI" panose="020B0604030504040204" pitchFamily="50" charset="-128"/>
              <a:cs typeface="+mn-cs"/>
            </a:endParaRPr>
          </a:p>
        </p:txBody>
      </p:sp>
      <p:sp>
        <p:nvSpPr>
          <p:cNvPr id="43" name="楕円 42">
            <a:extLst>
              <a:ext uri="{FF2B5EF4-FFF2-40B4-BE49-F238E27FC236}">
                <a16:creationId xmlns:a16="http://schemas.microsoft.com/office/drawing/2014/main" id="{404239B3-0123-4466-B9E0-2F0190EFF2B9}"/>
              </a:ext>
            </a:extLst>
          </p:cNvPr>
          <p:cNvSpPr/>
          <p:nvPr/>
        </p:nvSpPr>
        <p:spPr bwMode="auto">
          <a:xfrm>
            <a:off x="8792225" y="6144165"/>
            <a:ext cx="540000" cy="540000"/>
          </a:xfrm>
          <a:prstGeom prst="ellipse">
            <a:avLst/>
          </a:prstGeom>
          <a:solidFill>
            <a:srgbClr val="CCECFF"/>
          </a:solidFill>
          <a:ln w="12700" cap="flat" cmpd="sng" algn="ctr">
            <a:noFill/>
            <a:prstDash val="solid"/>
            <a:round/>
            <a:headEnd type="none" w="med" len="med"/>
            <a:tailEnd type="none" w="med" len="med"/>
          </a:ln>
          <a:effectLst/>
        </p:spPr>
        <p:txBody>
          <a:bodyPr rot="0" spcFirstLastPara="0" vertOverflow="overflow" horzOverflow="overflow" vert="horz" wrap="none" lIns="36000" tIns="36000" rIns="36000" bIns="0" numCol="1" spcCol="0" rtlCol="0" fromWordArt="0" anchor="ctr" anchorCtr="1"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3E3A39"/>
                </a:solidFill>
                <a:effectLst/>
                <a:uLnTx/>
                <a:uFillTx/>
                <a:latin typeface="Arial"/>
                <a:ea typeface="メイリオ"/>
                <a:cs typeface="+mn-cs"/>
              </a:rPr>
              <a:t>誕生日</a:t>
            </a:r>
            <a:endParaRPr kumimoji="1" lang="en-US" altLang="ja-JP" sz="900" b="0" i="0" u="none" strike="noStrike" kern="1200" cap="none" spc="0" normalizeH="0" baseline="0" noProof="0" dirty="0">
              <a:ln>
                <a:noFill/>
              </a:ln>
              <a:solidFill>
                <a:srgbClr val="3E3A39"/>
              </a:solidFill>
              <a:effectLst/>
              <a:uLnTx/>
              <a:uFillTx/>
              <a:latin typeface="Arial"/>
              <a:ea typeface="メイリオ"/>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3E3A39"/>
                </a:solidFill>
                <a:effectLst/>
                <a:uLnTx/>
                <a:uFillTx/>
                <a:latin typeface="Arial"/>
                <a:ea typeface="メイリオ"/>
                <a:cs typeface="+mn-cs"/>
              </a:rPr>
              <a:t>カラー</a:t>
            </a:r>
            <a:endParaRPr kumimoji="1" lang="en-US" altLang="ja-JP" sz="900" b="0" i="0" u="none" strike="noStrike" kern="1200" cap="none" spc="0" normalizeH="0" baseline="0" noProof="0" dirty="0">
              <a:ln>
                <a:noFill/>
              </a:ln>
              <a:solidFill>
                <a:srgbClr val="3E3A39"/>
              </a:solidFill>
              <a:effectLst/>
              <a:uLnTx/>
              <a:uFillTx/>
              <a:latin typeface="Arial"/>
              <a:ea typeface="メイリオ"/>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900" b="1" dirty="0">
                <a:solidFill>
                  <a:srgbClr val="3E3A39"/>
                </a:solidFill>
                <a:latin typeface="Arial"/>
                <a:ea typeface="メイリオ"/>
              </a:rPr>
              <a:t>青</a:t>
            </a:r>
            <a:r>
              <a:rPr kumimoji="1" lang="ja-JP" altLang="en-US" sz="900" b="1" i="0" u="none" strike="noStrike" kern="1200" cap="none" spc="0" normalizeH="0" baseline="0" noProof="0" dirty="0">
                <a:ln>
                  <a:noFill/>
                </a:ln>
                <a:solidFill>
                  <a:srgbClr val="3E3A39"/>
                </a:solidFill>
                <a:effectLst/>
                <a:uLnTx/>
                <a:uFillTx/>
                <a:latin typeface="Arial"/>
                <a:ea typeface="メイリオ"/>
                <a:cs typeface="+mn-cs"/>
              </a:rPr>
              <a:t>色</a:t>
            </a:r>
            <a:endParaRPr kumimoji="1" lang="en-US" altLang="ja-JP" sz="1050" b="1" i="0" u="none" strike="noStrike" kern="1200" cap="none" spc="0" normalizeH="0" baseline="0" noProof="0" dirty="0">
              <a:ln>
                <a:noFill/>
              </a:ln>
              <a:solidFill>
                <a:srgbClr val="3E3A39"/>
              </a:solidFill>
              <a:effectLst/>
              <a:uLnTx/>
              <a:uFillTx/>
              <a:latin typeface="Arial"/>
              <a:ea typeface="メイリオ"/>
              <a:cs typeface="+mn-cs"/>
            </a:endParaRPr>
          </a:p>
        </p:txBody>
      </p:sp>
      <p:sp>
        <p:nvSpPr>
          <p:cNvPr id="44" name="正方形/長方形 43">
            <a:extLst>
              <a:ext uri="{FF2B5EF4-FFF2-40B4-BE49-F238E27FC236}">
                <a16:creationId xmlns:a16="http://schemas.microsoft.com/office/drawing/2014/main" id="{41154F60-A0F1-44B2-BA34-E43F1BC58A51}"/>
              </a:ext>
            </a:extLst>
          </p:cNvPr>
          <p:cNvSpPr/>
          <p:nvPr/>
        </p:nvSpPr>
        <p:spPr>
          <a:xfrm>
            <a:off x="4359808" y="6292980"/>
            <a:ext cx="1368000" cy="415498"/>
          </a:xfrm>
          <a:prstGeom prst="rect">
            <a:avLst/>
          </a:prstGeom>
        </p:spPr>
        <p:txBody>
          <a:bodyPr wrap="square" lIns="0" tIns="0" rIns="0" bIns="0">
            <a:spAutoFit/>
          </a:bodyPr>
          <a:lstStyle/>
          <a:p>
            <a:pPr marL="84138" lvl="0" indent="-84138" fontAlgn="ctr">
              <a:buFont typeface="Arial" panose="020B0604020202020204" pitchFamily="34" charset="0"/>
              <a:buChar char="•"/>
              <a:defRPr/>
            </a:pPr>
            <a:r>
              <a:rPr lang="ja-JP" altLang="en-US" sz="900" dirty="0">
                <a:solidFill>
                  <a:srgbClr val="3E3A39"/>
                </a:solidFill>
                <a:latin typeface="Meiryo UI" panose="020B0604030504040204" pitchFamily="50" charset="-128"/>
                <a:ea typeface="Meiryo UI" panose="020B0604030504040204" pitchFamily="50" charset="-128"/>
              </a:rPr>
              <a:t>思いやりがある</a:t>
            </a:r>
          </a:p>
          <a:p>
            <a:pPr marL="84138" lvl="0" indent="-84138" fontAlgn="ctr">
              <a:buFont typeface="Arial" panose="020B0604020202020204" pitchFamily="34" charset="0"/>
              <a:buChar char="•"/>
              <a:defRPr/>
            </a:pPr>
            <a:r>
              <a:rPr lang="ja-JP" altLang="en-US" sz="900" dirty="0">
                <a:solidFill>
                  <a:srgbClr val="3E3A39"/>
                </a:solidFill>
                <a:latin typeface="Meiryo UI" panose="020B0604030504040204" pitchFamily="50" charset="-128"/>
                <a:ea typeface="Meiryo UI" panose="020B0604030504040204" pitchFamily="50" charset="-128"/>
              </a:rPr>
              <a:t>家庭的で世話好き</a:t>
            </a:r>
          </a:p>
          <a:p>
            <a:pPr marL="84138" lvl="0" indent="-84138" fontAlgn="ctr">
              <a:buFont typeface="Arial" panose="020B0604020202020204" pitchFamily="34" charset="0"/>
              <a:buChar char="•"/>
              <a:defRPr/>
            </a:pPr>
            <a:r>
              <a:rPr lang="ja-JP" altLang="en-US" sz="900" dirty="0">
                <a:solidFill>
                  <a:srgbClr val="3E3A39"/>
                </a:solidFill>
                <a:latin typeface="Meiryo UI" panose="020B0604030504040204" pitchFamily="50" charset="-128"/>
                <a:ea typeface="Meiryo UI" panose="020B0604030504040204" pitchFamily="50" charset="-128"/>
              </a:rPr>
              <a:t>一を聞いて十を知る</a:t>
            </a:r>
            <a:endParaRPr kumimoji="1" lang="ja-JP" altLang="en-US" sz="900" dirty="0">
              <a:solidFill>
                <a:srgbClr val="3E3A39"/>
              </a:solidFill>
              <a:latin typeface="Meiryo UI" panose="020B0604030504040204" pitchFamily="50" charset="-128"/>
              <a:ea typeface="Meiryo UI" panose="020B0604030504040204" pitchFamily="50" charset="-128"/>
            </a:endParaRPr>
          </a:p>
        </p:txBody>
      </p:sp>
      <p:sp>
        <p:nvSpPr>
          <p:cNvPr id="45" name="正方形/長方形 44">
            <a:extLst>
              <a:ext uri="{FF2B5EF4-FFF2-40B4-BE49-F238E27FC236}">
                <a16:creationId xmlns:a16="http://schemas.microsoft.com/office/drawing/2014/main" id="{CF2086C0-64A7-4CE4-98F7-B20D3844B6DE}"/>
              </a:ext>
            </a:extLst>
          </p:cNvPr>
          <p:cNvSpPr/>
          <p:nvPr/>
        </p:nvSpPr>
        <p:spPr>
          <a:xfrm>
            <a:off x="6125271" y="6292980"/>
            <a:ext cx="1203006" cy="415498"/>
          </a:xfrm>
          <a:prstGeom prst="rect">
            <a:avLst/>
          </a:prstGeom>
        </p:spPr>
        <p:txBody>
          <a:bodyPr wrap="square" lIns="0" tIns="0" rIns="0" bIns="0">
            <a:spAutoFit/>
          </a:bodyPr>
          <a:lstStyle/>
          <a:p>
            <a:pPr marL="88900" indent="-88900">
              <a:buFont typeface="Arial" panose="020B0604020202020204" pitchFamily="34" charset="0"/>
              <a:buChar char="•"/>
            </a:pPr>
            <a:r>
              <a:rPr lang="ja-JP" altLang="en-US" sz="900" dirty="0">
                <a:latin typeface="Meiryo UI" panose="020B0604030504040204" pitchFamily="50" charset="-128"/>
                <a:ea typeface="Meiryo UI" panose="020B0604030504040204" pitchFamily="50" charset="-128"/>
              </a:rPr>
              <a:t>取り越し苦労をしやすい</a:t>
            </a:r>
          </a:p>
          <a:p>
            <a:pPr marL="88900" indent="-88900">
              <a:buFont typeface="Arial" panose="020B0604020202020204" pitchFamily="34" charset="0"/>
              <a:buChar char="•"/>
            </a:pPr>
            <a:r>
              <a:rPr lang="ja-JP" altLang="en-US" sz="900" dirty="0">
                <a:latin typeface="Meiryo UI" panose="020B0604030504040204" pitchFamily="50" charset="-128"/>
                <a:ea typeface="Meiryo UI" panose="020B0604030504040204" pitchFamily="50" charset="-128"/>
              </a:rPr>
              <a:t>頼まれると断れない</a:t>
            </a:r>
          </a:p>
          <a:p>
            <a:pPr marL="88900" indent="-88900">
              <a:buFont typeface="Arial" panose="020B0604020202020204" pitchFamily="34" charset="0"/>
              <a:buChar char="•"/>
            </a:pPr>
            <a:r>
              <a:rPr lang="ja-JP" altLang="en-US" sz="900" dirty="0">
                <a:latin typeface="Meiryo UI" panose="020B0604030504040204" pitchFamily="50" charset="-128"/>
                <a:ea typeface="Meiryo UI" panose="020B0604030504040204" pitchFamily="50" charset="-128"/>
              </a:rPr>
              <a:t>引っ込み思案</a:t>
            </a:r>
          </a:p>
        </p:txBody>
      </p:sp>
      <p:sp>
        <p:nvSpPr>
          <p:cNvPr id="46" name="四角形: 角を丸くする 45">
            <a:extLst>
              <a:ext uri="{FF2B5EF4-FFF2-40B4-BE49-F238E27FC236}">
                <a16:creationId xmlns:a16="http://schemas.microsoft.com/office/drawing/2014/main" id="{1F946F74-08E7-4616-A548-97EDCB267D40}"/>
              </a:ext>
            </a:extLst>
          </p:cNvPr>
          <p:cNvSpPr/>
          <p:nvPr/>
        </p:nvSpPr>
        <p:spPr>
          <a:xfrm>
            <a:off x="114300" y="5449867"/>
            <a:ext cx="972000" cy="216000"/>
          </a:xfrm>
          <a:prstGeom prst="roundRect">
            <a:avLst>
              <a:gd name="adj" fmla="val 36788"/>
            </a:avLst>
          </a:prstGeom>
          <a:solidFill>
            <a:srgbClr val="FF6562"/>
          </a:solidFill>
        </p:spPr>
        <p:txBody>
          <a:bodyPr wrap="square" lIns="0" tIns="36000" rIns="0" bIns="36000" anchor="ctr">
            <a:noAutofit/>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050" b="1" i="0" u="none" strike="noStrike" kern="1200" cap="none" spc="0" normalizeH="0" baseline="0" noProof="0" dirty="0">
                <a:ln>
                  <a:noFill/>
                </a:ln>
                <a:solidFill>
                  <a:srgbClr val="FFFFFF"/>
                </a:solidFill>
                <a:effectLst/>
                <a:uLnTx/>
                <a:uFillTx/>
                <a:latin typeface="HGPｺﾞｼｯｸM" panose="020B0600000000000000" pitchFamily="50" charset="-128"/>
                <a:ea typeface="HGPｺﾞｼｯｸM" panose="020B0600000000000000" pitchFamily="50" charset="-128"/>
                <a:cs typeface="+mn-cs"/>
              </a:rPr>
              <a:t>市況情報</a:t>
            </a:r>
            <a:endParaRPr kumimoji="1" lang="en-US" altLang="ja-JP" sz="1050" b="1" i="0" u="none" strike="noStrike" kern="1200" cap="none" spc="0" normalizeH="0" baseline="0" noProof="0" dirty="0">
              <a:ln>
                <a:noFill/>
              </a:ln>
              <a:solidFill>
                <a:srgbClr val="FFFFFF"/>
              </a:solidFill>
              <a:effectLst/>
              <a:uLnTx/>
              <a:uFillTx/>
              <a:latin typeface="HGPｺﾞｼｯｸM" panose="020B0600000000000000" pitchFamily="50" charset="-128"/>
              <a:ea typeface="HGPｺﾞｼｯｸM" panose="020B0600000000000000" pitchFamily="50" charset="-128"/>
              <a:cs typeface="+mn-cs"/>
            </a:endParaRPr>
          </a:p>
        </p:txBody>
      </p:sp>
      <p:sp>
        <p:nvSpPr>
          <p:cNvPr id="47" name="正方形/長方形 46">
            <a:extLst>
              <a:ext uri="{FF2B5EF4-FFF2-40B4-BE49-F238E27FC236}">
                <a16:creationId xmlns:a16="http://schemas.microsoft.com/office/drawing/2014/main" id="{D268837E-A875-41DD-87CC-3A6EEA2D4D66}"/>
              </a:ext>
            </a:extLst>
          </p:cNvPr>
          <p:cNvSpPr/>
          <p:nvPr/>
        </p:nvSpPr>
        <p:spPr>
          <a:xfrm>
            <a:off x="7333300" y="6292980"/>
            <a:ext cx="461665" cy="138499"/>
          </a:xfrm>
          <a:prstGeom prst="rect">
            <a:avLst/>
          </a:prstGeom>
        </p:spPr>
        <p:txBody>
          <a:bodyPr wrap="none" lIns="0" tIns="0" rIns="0" bIns="0">
            <a:spAutoFit/>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rgbClr val="3E3A39"/>
                </a:solidFill>
                <a:effectLst/>
                <a:uLnTx/>
                <a:uFillTx/>
                <a:latin typeface="Meiryo UI" panose="020B0604030504040204" pitchFamily="50" charset="-128"/>
                <a:ea typeface="Meiryo UI" panose="020B0604030504040204" pitchFamily="50" charset="-128"/>
                <a:cs typeface="+mn-cs"/>
              </a:rPr>
              <a:t>誕生花：</a:t>
            </a:r>
            <a:endParaRPr kumimoji="1" lang="en-US" altLang="ja-JP" sz="900" b="0" i="0" u="none" strike="noStrike" kern="1200" cap="none" spc="0" normalizeH="0" baseline="0" noProof="0" dirty="0">
              <a:ln>
                <a:noFill/>
              </a:ln>
              <a:solidFill>
                <a:srgbClr val="3E3A39"/>
              </a:solidFill>
              <a:effectLst/>
              <a:uLnTx/>
              <a:uFillTx/>
              <a:latin typeface="Meiryo UI" panose="020B0604030504040204" pitchFamily="50" charset="-128"/>
              <a:ea typeface="Meiryo UI" panose="020B0604030504040204" pitchFamily="50" charset="-128"/>
              <a:cs typeface="+mn-cs"/>
            </a:endParaRPr>
          </a:p>
        </p:txBody>
      </p:sp>
      <p:sp>
        <p:nvSpPr>
          <p:cNvPr id="48" name="正方形/長方形 47">
            <a:extLst>
              <a:ext uri="{FF2B5EF4-FFF2-40B4-BE49-F238E27FC236}">
                <a16:creationId xmlns:a16="http://schemas.microsoft.com/office/drawing/2014/main" id="{FECFE156-65DF-49B7-8E6A-F54B46847699}"/>
              </a:ext>
            </a:extLst>
          </p:cNvPr>
          <p:cNvSpPr/>
          <p:nvPr/>
        </p:nvSpPr>
        <p:spPr>
          <a:xfrm>
            <a:off x="7333300" y="6445380"/>
            <a:ext cx="461665" cy="138499"/>
          </a:xfrm>
          <a:prstGeom prst="rect">
            <a:avLst/>
          </a:prstGeom>
        </p:spPr>
        <p:txBody>
          <a:bodyPr wrap="none" lIns="0" tIns="0" rIns="0" bIns="0">
            <a:spAutoFit/>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rgbClr val="3E3A39"/>
                </a:solidFill>
                <a:effectLst/>
                <a:uLnTx/>
                <a:uFillTx/>
                <a:latin typeface="Meiryo UI" panose="020B0604030504040204" pitchFamily="50" charset="-128"/>
                <a:ea typeface="Meiryo UI" panose="020B0604030504040204" pitchFamily="50" charset="-128"/>
                <a:cs typeface="+mn-cs"/>
              </a:rPr>
              <a:t>花言葉：</a:t>
            </a:r>
            <a:endParaRPr kumimoji="1" lang="en-US" altLang="ja-JP" sz="900" b="0" i="0" u="none" strike="noStrike" kern="1200" cap="none" spc="0" normalizeH="0" baseline="0" noProof="0" dirty="0">
              <a:ln>
                <a:noFill/>
              </a:ln>
              <a:solidFill>
                <a:srgbClr val="3E3A39"/>
              </a:solidFill>
              <a:effectLst/>
              <a:uLnTx/>
              <a:uFillTx/>
              <a:latin typeface="Meiryo UI" panose="020B0604030504040204" pitchFamily="50" charset="-128"/>
              <a:ea typeface="Meiryo UI" panose="020B0604030504040204" pitchFamily="50" charset="-128"/>
              <a:cs typeface="+mn-cs"/>
            </a:endParaRPr>
          </a:p>
        </p:txBody>
      </p:sp>
      <p:sp>
        <p:nvSpPr>
          <p:cNvPr id="49" name="正方形/長方形 48">
            <a:extLst>
              <a:ext uri="{FF2B5EF4-FFF2-40B4-BE49-F238E27FC236}">
                <a16:creationId xmlns:a16="http://schemas.microsoft.com/office/drawing/2014/main" id="{68AF22E4-13BA-4801-AA5F-176E4F6DBAE0}"/>
              </a:ext>
            </a:extLst>
          </p:cNvPr>
          <p:cNvSpPr/>
          <p:nvPr/>
        </p:nvSpPr>
        <p:spPr>
          <a:xfrm>
            <a:off x="7797415" y="6292980"/>
            <a:ext cx="439223" cy="138499"/>
          </a:xfrm>
          <a:prstGeom prst="rect">
            <a:avLst/>
          </a:prstGeom>
        </p:spPr>
        <p:txBody>
          <a:bodyPr wrap="none" lIns="0" tIns="0" rIns="0" bIns="0">
            <a:spAutoFit/>
          </a:bodyPr>
          <a:lstStyle/>
          <a:p>
            <a:pPr lvl="0" defTabSz="914400" fontAlgn="ctr">
              <a:defRPr/>
            </a:pPr>
            <a:r>
              <a:rPr lang="ja-JP" altLang="en-US" sz="900" dirty="0">
                <a:solidFill>
                  <a:srgbClr val="3E3A39"/>
                </a:solidFill>
                <a:latin typeface="Meiryo UI" panose="020B0604030504040204" pitchFamily="50" charset="-128"/>
                <a:ea typeface="Meiryo UI" panose="020B0604030504040204" pitchFamily="50" charset="-128"/>
              </a:rPr>
              <a:t>シャクナゲ</a:t>
            </a:r>
            <a:endParaRPr kumimoji="1" lang="en-US" altLang="ja-JP" sz="900" b="0" i="0" u="none" strike="noStrike" kern="1200" cap="none" spc="0" normalizeH="0" baseline="0" noProof="0" dirty="0">
              <a:ln>
                <a:noFill/>
              </a:ln>
              <a:solidFill>
                <a:srgbClr val="3E3A39"/>
              </a:solidFill>
              <a:effectLst/>
              <a:uLnTx/>
              <a:uFillTx/>
              <a:latin typeface="Meiryo UI" panose="020B0604030504040204" pitchFamily="50" charset="-128"/>
              <a:ea typeface="Meiryo UI" panose="020B0604030504040204" pitchFamily="50" charset="-128"/>
              <a:cs typeface="+mn-cs"/>
            </a:endParaRPr>
          </a:p>
        </p:txBody>
      </p:sp>
      <p:sp>
        <p:nvSpPr>
          <p:cNvPr id="50" name="正方形/長方形 49">
            <a:extLst>
              <a:ext uri="{FF2B5EF4-FFF2-40B4-BE49-F238E27FC236}">
                <a16:creationId xmlns:a16="http://schemas.microsoft.com/office/drawing/2014/main" id="{DE6EFAA9-2B99-4F0B-87B4-9E43E34B2814}"/>
              </a:ext>
            </a:extLst>
          </p:cNvPr>
          <p:cNvSpPr/>
          <p:nvPr/>
        </p:nvSpPr>
        <p:spPr>
          <a:xfrm>
            <a:off x="7795959" y="6445380"/>
            <a:ext cx="927083" cy="138499"/>
          </a:xfrm>
          <a:prstGeom prst="rect">
            <a:avLst/>
          </a:prstGeom>
        </p:spPr>
        <p:txBody>
          <a:bodyPr wrap="square" lIns="0" tIns="0" rIns="0" bIns="0">
            <a:spAutoFit/>
          </a:bodyPr>
          <a:lstStyle/>
          <a:p>
            <a:pPr lvl="0" defTabSz="914400" fontAlgn="ctr">
              <a:defRPr/>
            </a:pPr>
            <a:r>
              <a:rPr lang="ja-JP" altLang="en-US" sz="900" dirty="0">
                <a:solidFill>
                  <a:srgbClr val="3E3A39"/>
                </a:solidFill>
                <a:latin typeface="Meiryo UI" panose="020B0604030504040204" pitchFamily="50" charset="-128"/>
                <a:ea typeface="Meiryo UI" panose="020B0604030504040204" pitchFamily="50" charset="-128"/>
              </a:rPr>
              <a:t>威厳・荘厳・危険</a:t>
            </a:r>
            <a:endParaRPr kumimoji="1" lang="ja-JP" altLang="en-US" sz="900" dirty="0">
              <a:solidFill>
                <a:srgbClr val="3E3A39"/>
              </a:solidFill>
              <a:latin typeface="Meiryo UI" panose="020B0604030504040204" pitchFamily="50" charset="-128"/>
              <a:ea typeface="Meiryo UI" panose="020B0604030504040204" pitchFamily="50" charset="-128"/>
            </a:endParaRPr>
          </a:p>
        </p:txBody>
      </p:sp>
      <p:pic>
        <p:nvPicPr>
          <p:cNvPr id="51" name="図 50">
            <a:extLst>
              <a:ext uri="{FF2B5EF4-FFF2-40B4-BE49-F238E27FC236}">
                <a16:creationId xmlns:a16="http://schemas.microsoft.com/office/drawing/2014/main" id="{4C545D31-E8D6-4DD6-B9A9-AD0009E5CFCF}"/>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9002" t="8994" r="8901" b="8269"/>
          <a:stretch/>
        </p:blipFill>
        <p:spPr>
          <a:xfrm>
            <a:off x="9377414" y="6157780"/>
            <a:ext cx="500107" cy="504000"/>
          </a:xfrm>
          <a:prstGeom prst="rect">
            <a:avLst/>
          </a:prstGeom>
        </p:spPr>
      </p:pic>
      <p:sp>
        <p:nvSpPr>
          <p:cNvPr id="52" name="正方形/長方形 51">
            <a:extLst>
              <a:ext uri="{FF2B5EF4-FFF2-40B4-BE49-F238E27FC236}">
                <a16:creationId xmlns:a16="http://schemas.microsoft.com/office/drawing/2014/main" id="{EA040E0F-CE20-4906-8344-23F24BE985E0}"/>
              </a:ext>
            </a:extLst>
          </p:cNvPr>
          <p:cNvSpPr/>
          <p:nvPr/>
        </p:nvSpPr>
        <p:spPr>
          <a:xfrm>
            <a:off x="6045804" y="6031559"/>
            <a:ext cx="2191626" cy="253916"/>
          </a:xfrm>
          <a:prstGeom prst="rect">
            <a:avLst/>
          </a:prstGeom>
        </p:spPr>
        <p:txBody>
          <a:bodyPr wrap="none">
            <a:spAutoFit/>
          </a:bodyPr>
          <a:lstStyle/>
          <a:p>
            <a:pPr lvl="0" fontAlgn="ctr">
              <a:defRPr/>
            </a:pPr>
            <a:r>
              <a:rPr lang="ja-JP" altLang="en-US" sz="1050" b="1" dirty="0">
                <a:solidFill>
                  <a:srgbClr val="3E3A39"/>
                </a:solidFill>
                <a:latin typeface="Meiryo UI" panose="020B0604030504040204" pitchFamily="50" charset="-128"/>
                <a:ea typeface="Meiryo UI" panose="020B0604030504040204" pitchFamily="50" charset="-128"/>
              </a:rPr>
              <a:t>面倒見のよい博愛精神にあふれた人</a:t>
            </a:r>
            <a:endParaRPr kumimoji="1" lang="ja-JP" altLang="en-US" sz="1050" b="1" i="0" u="none" strike="noStrike" kern="1200" cap="none" spc="0" normalizeH="0" baseline="0" noProof="0" dirty="0">
              <a:ln>
                <a:noFill/>
              </a:ln>
              <a:solidFill>
                <a:srgbClr val="3E3A39"/>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2887893871"/>
      </p:ext>
    </p:extLst>
  </p:cSld>
  <p:clrMapOvr>
    <a:masterClrMapping/>
  </p:clrMapOvr>
</p:sld>
</file>

<file path=ppt/theme/theme1.xml><?xml version="1.0" encoding="utf-8"?>
<a:theme xmlns:a="http://schemas.openxmlformats.org/drawingml/2006/main" name="k'sらぼ">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9" id="{FB44D191-F37E-47CC-A288-54B10B78097E}" vid="{404ED320-B550-4266-BA3D-41BFA1503BA3}"/>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4909</TotalTime>
  <Words>1821</Words>
  <Application>Microsoft Office PowerPoint</Application>
  <PresentationFormat>A4 210 x 297 mm</PresentationFormat>
  <Paragraphs>210</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HGPｺﾞｼｯｸM</vt:lpstr>
      <vt:lpstr>Meiryo UI</vt:lpstr>
      <vt:lpstr>メイリオ</vt:lpstr>
      <vt:lpstr>游ゴシック</vt:lpstr>
      <vt:lpstr>Arial</vt:lpstr>
      <vt:lpstr>Calibri</vt:lpstr>
      <vt:lpstr>k'sらぼ</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小板橋 孝司</dc:creator>
  <cp:lastModifiedBy>小板橋 孝司</cp:lastModifiedBy>
  <cp:revision>541</cp:revision>
  <cp:lastPrinted>2021-04-14T23:51:38Z</cp:lastPrinted>
  <dcterms:created xsi:type="dcterms:W3CDTF">2021-03-01T09:47:19Z</dcterms:created>
  <dcterms:modified xsi:type="dcterms:W3CDTF">2021-06-28T10:33:51Z</dcterms:modified>
</cp:coreProperties>
</file>