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491" r:id="rId2"/>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550"/>
    <a:srgbClr val="FFCCCC"/>
    <a:srgbClr val="FBDDDC"/>
    <a:srgbClr val="FFCCFF"/>
    <a:srgbClr val="CC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3784" autoAdjust="0"/>
  </p:normalViewPr>
  <p:slideViewPr>
    <p:cSldViewPr snapToGrid="0">
      <p:cViewPr varScale="1">
        <p:scale>
          <a:sx n="63" d="100"/>
          <a:sy n="63" d="100"/>
        </p:scale>
        <p:origin x="684" y="60"/>
      </p:cViewPr>
      <p:guideLst/>
    </p:cSldViewPr>
  </p:slideViewPr>
  <p:notesTextViewPr>
    <p:cViewPr>
      <p:scale>
        <a:sx n="1" d="1"/>
        <a:sy n="1" d="1"/>
      </p:scale>
      <p:origin x="0" y="0"/>
    </p:cViewPr>
  </p:notesTextViewPr>
  <p:notesViewPr>
    <p:cSldViewPr snapToGrid="0">
      <p:cViewPr varScale="1">
        <p:scale>
          <a:sx n="64" d="100"/>
          <a:sy n="64" d="100"/>
        </p:scale>
        <p:origin x="1024" y="4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81AEF7B-FCDC-4370-8867-689CE25B58FB}"/>
              </a:ext>
            </a:extLst>
          </p:cNvPr>
          <p:cNvSpPr>
            <a:spLocks noGrp="1"/>
          </p:cNvSpPr>
          <p:nvPr>
            <p:ph type="hdr" sz="quarter"/>
          </p:nvPr>
        </p:nvSpPr>
        <p:spPr>
          <a:xfrm>
            <a:off x="0" y="0"/>
            <a:ext cx="4307046" cy="34193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B24816C4-6348-4262-B799-80CCE046639A}"/>
              </a:ext>
            </a:extLst>
          </p:cNvPr>
          <p:cNvSpPr>
            <a:spLocks noGrp="1"/>
          </p:cNvSpPr>
          <p:nvPr>
            <p:ph type="dt" sz="quarter" idx="1"/>
          </p:nvPr>
        </p:nvSpPr>
        <p:spPr>
          <a:xfrm>
            <a:off x="5630567" y="0"/>
            <a:ext cx="4307046" cy="341936"/>
          </a:xfrm>
          <a:prstGeom prst="rect">
            <a:avLst/>
          </a:prstGeom>
        </p:spPr>
        <p:txBody>
          <a:bodyPr vert="horz" lIns="91440" tIns="45720" rIns="91440" bIns="45720" rtlCol="0"/>
          <a:lstStyle>
            <a:lvl1pPr algn="r">
              <a:defRPr sz="1200"/>
            </a:lvl1pPr>
          </a:lstStyle>
          <a:p>
            <a:fld id="{FBDBC275-20CE-4A69-A26B-B1B9A96202CA}" type="datetimeFigureOut">
              <a:rPr kumimoji="1" lang="ja-JP" altLang="en-US" smtClean="0"/>
              <a:t>2021/6/14</a:t>
            </a:fld>
            <a:endParaRPr kumimoji="1" lang="ja-JP" altLang="en-US"/>
          </a:p>
        </p:txBody>
      </p:sp>
      <p:sp>
        <p:nvSpPr>
          <p:cNvPr id="4" name="フッター プレースホルダー 3">
            <a:extLst>
              <a:ext uri="{FF2B5EF4-FFF2-40B4-BE49-F238E27FC236}">
                <a16:creationId xmlns:a16="http://schemas.microsoft.com/office/drawing/2014/main" id="{C650EE60-FD63-4554-812C-3338F6E6CF0B}"/>
              </a:ext>
            </a:extLst>
          </p:cNvPr>
          <p:cNvSpPr>
            <a:spLocks noGrp="1"/>
          </p:cNvSpPr>
          <p:nvPr>
            <p:ph type="ftr" sz="quarter" idx="2"/>
          </p:nvPr>
        </p:nvSpPr>
        <p:spPr>
          <a:xfrm>
            <a:off x="0" y="6465265"/>
            <a:ext cx="4307046" cy="34193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C693BF1-5BCF-40C2-8F15-04B8C7D6DBB7}"/>
              </a:ext>
            </a:extLst>
          </p:cNvPr>
          <p:cNvSpPr>
            <a:spLocks noGrp="1"/>
          </p:cNvSpPr>
          <p:nvPr>
            <p:ph type="sldNum" sz="quarter" idx="3"/>
          </p:nvPr>
        </p:nvSpPr>
        <p:spPr>
          <a:xfrm>
            <a:off x="5630567" y="6465265"/>
            <a:ext cx="4307046" cy="341935"/>
          </a:xfrm>
          <a:prstGeom prst="rect">
            <a:avLst/>
          </a:prstGeom>
        </p:spPr>
        <p:txBody>
          <a:bodyPr vert="horz" lIns="91440" tIns="45720" rIns="91440" bIns="45720" rtlCol="0" anchor="b"/>
          <a:lstStyle>
            <a:lvl1pPr algn="r">
              <a:defRPr sz="1200"/>
            </a:lvl1pPr>
          </a:lstStyle>
          <a:p>
            <a:fld id="{D5FC0D96-1682-4E85-8285-F3DABDB03996}" type="slidenum">
              <a:rPr kumimoji="1" lang="ja-JP" altLang="en-US" smtClean="0"/>
              <a:t>‹#›</a:t>
            </a:fld>
            <a:endParaRPr kumimoji="1" lang="ja-JP" altLang="en-US"/>
          </a:p>
        </p:txBody>
      </p:sp>
    </p:spTree>
    <p:extLst>
      <p:ext uri="{BB962C8B-B14F-4D97-AF65-F5344CB8AC3E}">
        <p14:creationId xmlns:p14="http://schemas.microsoft.com/office/powerpoint/2010/main" val="42515394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koitan.net/contact/" TargetMode="External"/><Relationship Id="rId2" Type="http://schemas.openxmlformats.org/officeDocument/2006/relationships/hyperlink" Target="https://koitan.net/privacy-policy/"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koitan.net/"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koitan.net/"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1167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当コンテンツは、著作権法上の保護を受けています、著作権者の許諾を得ずに、当コンテンツの一部または全部を無断で複写・複製・転載することは禁じられております（詳細：</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https://koitan.net/privacy-policy/</a:t>
            </a:r>
            <a:r>
              <a:rPr lang="ja-JP" altLang="en-US" sz="700" dirty="0">
                <a:solidFill>
                  <a:srgbClr val="3E3A39"/>
                </a:solidFill>
                <a:latin typeface="HGPｺﾞｼｯｸM" panose="020B0600000000000000" pitchFamily="50" charset="-128"/>
                <a:ea typeface="HGPｺﾞｼｯｸM" panose="020B0600000000000000" pitchFamily="50" charset="-128"/>
              </a:rPr>
              <a:t>、お問い合わせ</a:t>
            </a:r>
            <a:r>
              <a:rPr lang="en-US" altLang="ja-JP" sz="700" dirty="0">
                <a:solidFill>
                  <a:srgbClr val="3E3A39"/>
                </a:solidFill>
                <a:latin typeface="HGPｺﾞｼｯｸM" panose="020B0600000000000000" pitchFamily="50" charset="-128"/>
                <a:ea typeface="HGPｺﾞｼｯｸM" panose="020B0600000000000000" pitchFamily="50" charset="-128"/>
              </a:rPr>
              <a:t>:</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3"/>
              </a:rPr>
              <a:t>https://koitan.net/contact/</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55740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879000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sら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AA1BF1EF-55BE-46A3-85A2-23EEB4D3D7B8}"/>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400" b="1" smtClean="0">
                <a:solidFill>
                  <a:schemeClr val="tx1"/>
                </a:solidFill>
              </a:rPr>
              <a:pPr algn="ctr"/>
              <a:t>‹#›</a:t>
            </a:fld>
            <a:endParaRPr kumimoji="1" lang="ja-JP" altLang="en-US" sz="1400" b="1">
              <a:solidFill>
                <a:schemeClr val="tx1"/>
              </a:solidFill>
            </a:endParaRPr>
          </a:p>
        </p:txBody>
      </p:sp>
      <p:sp>
        <p:nvSpPr>
          <p:cNvPr id="8" name="Line 5">
            <a:extLst>
              <a:ext uri="{FF2B5EF4-FFF2-40B4-BE49-F238E27FC236}">
                <a16:creationId xmlns:a16="http://schemas.microsoft.com/office/drawing/2014/main" id="{52A80789-C02D-43E1-BFAC-208733A724D2}"/>
              </a:ext>
            </a:extLst>
          </p:cNvPr>
          <p:cNvSpPr>
            <a:spLocks noChangeShapeType="1"/>
          </p:cNvSpPr>
          <p:nvPr userDrawn="1"/>
        </p:nvSpPr>
        <p:spPr bwMode="gray">
          <a:xfrm>
            <a:off x="53312" y="63302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9" name="タイトル 1">
            <a:extLst>
              <a:ext uri="{FF2B5EF4-FFF2-40B4-BE49-F238E27FC236}">
                <a16:creationId xmlns:a16="http://schemas.microsoft.com/office/drawing/2014/main" id="{09969DBF-D4EC-4776-8B01-D63A46D10470}"/>
              </a:ext>
            </a:extLst>
          </p:cNvPr>
          <p:cNvSpPr txBox="1">
            <a:spLocks/>
          </p:cNvSpPr>
          <p:nvPr userDrawn="1"/>
        </p:nvSpPr>
        <p:spPr>
          <a:xfrm>
            <a:off x="53312" y="152636"/>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12" name="テキスト プレースホルダー 6">
            <a:extLst>
              <a:ext uri="{FF2B5EF4-FFF2-40B4-BE49-F238E27FC236}">
                <a16:creationId xmlns:a16="http://schemas.microsoft.com/office/drawing/2014/main" id="{1365002D-23C4-45DE-BE42-ECEC2E6F3DA4}"/>
              </a:ext>
            </a:extLst>
          </p:cNvPr>
          <p:cNvSpPr>
            <a:spLocks noGrp="1"/>
          </p:cNvSpPr>
          <p:nvPr>
            <p:ph type="body" sz="quarter" idx="10"/>
          </p:nvPr>
        </p:nvSpPr>
        <p:spPr>
          <a:xfrm>
            <a:off x="1568918" y="194853"/>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a:t>マスター テキストの書式設定</a:t>
            </a:r>
          </a:p>
        </p:txBody>
      </p:sp>
    </p:spTree>
    <p:extLst>
      <p:ext uri="{BB962C8B-B14F-4D97-AF65-F5344CB8AC3E}">
        <p14:creationId xmlns:p14="http://schemas.microsoft.com/office/powerpoint/2010/main" val="215020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k'sらぼ">
    <p:spTree>
      <p:nvGrpSpPr>
        <p:cNvPr id="1" name=""/>
        <p:cNvGrpSpPr/>
        <p:nvPr/>
      </p:nvGrpSpPr>
      <p:grpSpPr>
        <a:xfrm>
          <a:off x="0" y="0"/>
          <a:ext cx="0" cy="0"/>
          <a:chOff x="0" y="0"/>
          <a:chExt cx="0" cy="0"/>
        </a:xfrm>
      </p:grpSpPr>
      <p:sp>
        <p:nvSpPr>
          <p:cNvPr id="8" name="Line 5">
            <a:extLst>
              <a:ext uri="{FF2B5EF4-FFF2-40B4-BE49-F238E27FC236}">
                <a16:creationId xmlns:a16="http://schemas.microsoft.com/office/drawing/2014/main" id="{52A80789-C02D-43E1-BFAC-208733A724D2}"/>
              </a:ext>
            </a:extLst>
          </p:cNvPr>
          <p:cNvSpPr>
            <a:spLocks noChangeShapeType="1"/>
          </p:cNvSpPr>
          <p:nvPr userDrawn="1"/>
        </p:nvSpPr>
        <p:spPr bwMode="gray">
          <a:xfrm>
            <a:off x="53312" y="63302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10" name="テキスト プレースホルダー 6">
            <a:extLst>
              <a:ext uri="{FF2B5EF4-FFF2-40B4-BE49-F238E27FC236}">
                <a16:creationId xmlns:a16="http://schemas.microsoft.com/office/drawing/2014/main" id="{EFE2B527-5595-4D1B-8BB6-0B7D5FDBE183}"/>
              </a:ext>
            </a:extLst>
          </p:cNvPr>
          <p:cNvSpPr>
            <a:spLocks noGrp="1"/>
          </p:cNvSpPr>
          <p:nvPr>
            <p:ph type="body" sz="quarter" idx="10"/>
          </p:nvPr>
        </p:nvSpPr>
        <p:spPr>
          <a:xfrm>
            <a:off x="1568918" y="194853"/>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a:t>マスター テキストの書式設定</a:t>
            </a:r>
          </a:p>
        </p:txBody>
      </p:sp>
      <p:sp>
        <p:nvSpPr>
          <p:cNvPr id="5" name="スライド番号プレースホルダー 5">
            <a:extLst>
              <a:ext uri="{FF2B5EF4-FFF2-40B4-BE49-F238E27FC236}">
                <a16:creationId xmlns:a16="http://schemas.microsoft.com/office/drawing/2014/main" id="{9D57A36B-7FB0-44C7-90A3-B03CC107C6FF}"/>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400" b="1" smtClean="0">
                <a:solidFill>
                  <a:schemeClr val="tx1"/>
                </a:solidFill>
              </a:rPr>
              <a:pPr algn="ctr"/>
              <a:t>‹#›</a:t>
            </a:fld>
            <a:endParaRPr kumimoji="1" lang="ja-JP" altLang="en-US" sz="1400" b="1">
              <a:solidFill>
                <a:schemeClr val="tx1"/>
              </a:solidFill>
            </a:endParaRPr>
          </a:p>
        </p:txBody>
      </p:sp>
    </p:spTree>
    <p:extLst>
      <p:ext uri="{BB962C8B-B14F-4D97-AF65-F5344CB8AC3E}">
        <p14:creationId xmlns:p14="http://schemas.microsoft.com/office/powerpoint/2010/main" val="339096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k'sらぼ">
    <p:spTree>
      <p:nvGrpSpPr>
        <p:cNvPr id="1" name=""/>
        <p:cNvGrpSpPr/>
        <p:nvPr/>
      </p:nvGrpSpPr>
      <p:grpSpPr>
        <a:xfrm>
          <a:off x="0" y="0"/>
          <a:ext cx="0" cy="0"/>
          <a:chOff x="0" y="0"/>
          <a:chExt cx="0" cy="0"/>
        </a:xfrm>
      </p:grpSpPr>
      <p:sp>
        <p:nvSpPr>
          <p:cNvPr id="8" name="Line 5">
            <a:extLst>
              <a:ext uri="{FF2B5EF4-FFF2-40B4-BE49-F238E27FC236}">
                <a16:creationId xmlns:a16="http://schemas.microsoft.com/office/drawing/2014/main" id="{52A80789-C02D-43E1-BFAC-208733A724D2}"/>
              </a:ext>
            </a:extLst>
          </p:cNvPr>
          <p:cNvSpPr>
            <a:spLocks noChangeShapeType="1"/>
          </p:cNvSpPr>
          <p:nvPr userDrawn="1"/>
        </p:nvSpPr>
        <p:spPr bwMode="gray">
          <a:xfrm>
            <a:off x="53312" y="63302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テキスト プレースホルダー 6">
            <a:extLst>
              <a:ext uri="{FF2B5EF4-FFF2-40B4-BE49-F238E27FC236}">
                <a16:creationId xmlns:a16="http://schemas.microsoft.com/office/drawing/2014/main" id="{831FEF0C-35C5-41E4-9E61-D42DC392E5E4}"/>
              </a:ext>
            </a:extLst>
          </p:cNvPr>
          <p:cNvSpPr>
            <a:spLocks noGrp="1"/>
          </p:cNvSpPr>
          <p:nvPr>
            <p:ph type="body" sz="quarter" idx="10"/>
          </p:nvPr>
        </p:nvSpPr>
        <p:spPr>
          <a:xfrm>
            <a:off x="1568918" y="194853"/>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a:t>マスター テキストの書式設定</a:t>
            </a:r>
          </a:p>
        </p:txBody>
      </p:sp>
    </p:spTree>
    <p:extLst>
      <p:ext uri="{BB962C8B-B14F-4D97-AF65-F5344CB8AC3E}">
        <p14:creationId xmlns:p14="http://schemas.microsoft.com/office/powerpoint/2010/main" val="3972224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151282" y="2752824"/>
            <a:ext cx="7603435"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t"/>
          <a:lstStyle/>
          <a:p>
            <a:pPr algn="ctr"/>
            <a:r>
              <a:rPr kumimoji="1" lang="en-US" altLang="ja-JP" sz="6000" b="1" dirty="0" err="1">
                <a:solidFill>
                  <a:schemeClr val="tx1"/>
                </a:solidFill>
                <a:effectLst>
                  <a:glow rad="63500">
                    <a:schemeClr val="bg1">
                      <a:lumMod val="85000"/>
                    </a:schemeClr>
                  </a:glow>
                </a:effectLst>
                <a:latin typeface="+mn-ea"/>
                <a:ea typeface="+mn-ea"/>
              </a:rPr>
              <a:t>Topix</a:t>
            </a:r>
            <a:r>
              <a:rPr kumimoji="1" lang="en-US" altLang="ja-JP" sz="6000" b="1" dirty="0">
                <a:solidFill>
                  <a:schemeClr val="tx1"/>
                </a:solidFill>
                <a:effectLst>
                  <a:glow rad="63500">
                    <a:schemeClr val="bg1">
                      <a:lumMod val="85000"/>
                    </a:schemeClr>
                  </a:glow>
                </a:effectLst>
                <a:latin typeface="+mn-ea"/>
                <a:ea typeface="+mn-ea"/>
              </a:rPr>
              <a:t> dairy</a:t>
            </a:r>
          </a:p>
          <a:p>
            <a:pPr algn="ctr"/>
            <a:r>
              <a:rPr kumimoji="1" lang="en-US" altLang="ja-JP" sz="6000" b="1" dirty="0">
                <a:solidFill>
                  <a:schemeClr val="bg1">
                    <a:lumMod val="50000"/>
                  </a:schemeClr>
                </a:solidFill>
                <a:latin typeface="+mn-ea"/>
                <a:ea typeface="+mn-ea"/>
              </a:rPr>
              <a:t>&amp;</a:t>
            </a:r>
            <a:r>
              <a:rPr kumimoji="1" lang="en-US" altLang="ja-JP" sz="6000" b="1" dirty="0">
                <a:solidFill>
                  <a:schemeClr val="tx1"/>
                </a:solidFill>
                <a:latin typeface="+mn-ea"/>
                <a:ea typeface="+mn-ea"/>
              </a:rPr>
              <a:t> </a:t>
            </a:r>
            <a:r>
              <a:rPr kumimoji="1" lang="en-US" altLang="ja-JP" sz="6000" b="1" dirty="0">
                <a:solidFill>
                  <a:schemeClr val="tx1"/>
                </a:solidFill>
                <a:effectLst>
                  <a:glow rad="63500">
                    <a:schemeClr val="bg1">
                      <a:lumMod val="85000"/>
                    </a:schemeClr>
                  </a:glow>
                </a:effectLst>
                <a:latin typeface="+mn-ea"/>
                <a:ea typeface="+mn-ea"/>
              </a:rPr>
              <a:t>Journal</a:t>
            </a:r>
            <a:endParaRPr kumimoji="1" lang="ja-JP" altLang="en-US" sz="6000" b="1" dirty="0">
              <a:solidFill>
                <a:schemeClr val="tx1"/>
              </a:solidFill>
              <a:effectLst>
                <a:glow rad="63500">
                  <a:schemeClr val="bg1">
                    <a:lumMod val="85000"/>
                  </a:schemeClr>
                </a:glow>
              </a:effectLst>
              <a:latin typeface="+mn-ea"/>
              <a:ea typeface="+mn-ea"/>
            </a:endParaRP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今日の活動のポイント</a:t>
            </a:r>
          </a:p>
        </p:txBody>
      </p:sp>
      <p:sp>
        <p:nvSpPr>
          <p:cNvPr id="13" name="正方形/長方形 12">
            <a:extLst>
              <a:ext uri="{FF2B5EF4-FFF2-40B4-BE49-F238E27FC236}">
                <a16:creationId xmlns:a16="http://schemas.microsoft.com/office/drawing/2014/main" id="{8B662A7D-C021-4187-AFB1-3D3A1A651260}"/>
              </a:ext>
            </a:extLst>
          </p:cNvPr>
          <p:cNvSpPr/>
          <p:nvPr userDrawn="1"/>
        </p:nvSpPr>
        <p:spPr>
          <a:xfrm>
            <a:off x="121920" y="6479353"/>
            <a:ext cx="9685661" cy="338554"/>
          </a:xfrm>
          <a:prstGeom prst="rect">
            <a:avLst/>
          </a:prstGeom>
          <a:ln w="12700">
            <a:solidFill>
              <a:schemeClr val="bg1"/>
            </a:solidFill>
          </a:ln>
        </p:spPr>
        <p:txBody>
          <a:bodyPr wrap="square">
            <a:spAutoFit/>
          </a:bodyPr>
          <a:lstStyle/>
          <a:p>
            <a:r>
              <a:rPr lang="ja-JP" altLang="en-US" sz="800" dirty="0">
                <a:solidFill>
                  <a:schemeClr val="bg1"/>
                </a:solidFill>
                <a:latin typeface="HGPｺﾞｼｯｸM" panose="020B0600000000000000" pitchFamily="50" charset="-128"/>
                <a:ea typeface="HGPｺﾞｼｯｸM" panose="020B0600000000000000" pitchFamily="50" charset="-128"/>
              </a:rPr>
              <a:t>本資料の提供元は、</a:t>
            </a:r>
            <a:r>
              <a:rPr lang="en-US" altLang="ja-JP" sz="800" dirty="0">
                <a:solidFill>
                  <a:schemeClr val="bg1"/>
                </a:solidFill>
                <a:latin typeface="HGPｺﾞｼｯｸM" panose="020B0600000000000000" pitchFamily="50" charset="-128"/>
                <a:ea typeface="HGPｺﾞｼｯｸM" panose="020B0600000000000000" pitchFamily="50" charset="-128"/>
              </a:rPr>
              <a:t>k’s</a:t>
            </a:r>
            <a:r>
              <a:rPr lang="ja-JP" altLang="en-US" sz="800" dirty="0">
                <a:solidFill>
                  <a:schemeClr val="bg1"/>
                </a:solidFill>
                <a:latin typeface="HGPｺﾞｼｯｸM" panose="020B0600000000000000" pitchFamily="50" charset="-128"/>
                <a:ea typeface="HGPｺﾞｼｯｸM" panose="020B0600000000000000" pitchFamily="50" charset="-128"/>
              </a:rPr>
              <a:t>らぼです。本資料は、個人の見解をまとめたものとなっています。参考にさせていただいたサイトやエビデンス等は、リンク等を掲載しておりますので、詳細等ご確認をお願いいたします。</a:t>
            </a:r>
            <a:endParaRPr lang="en-US" altLang="ja-JP" sz="800" dirty="0">
              <a:solidFill>
                <a:schemeClr val="bg1"/>
              </a:solidFill>
              <a:latin typeface="HGPｺﾞｼｯｸM" panose="020B0600000000000000" pitchFamily="50" charset="-128"/>
              <a:ea typeface="HGPｺﾞｼｯｸM" panose="020B0600000000000000" pitchFamily="50" charset="-128"/>
            </a:endParaRPr>
          </a:p>
          <a:p>
            <a:r>
              <a:rPr lang="ja-JP" altLang="en-US" sz="800" dirty="0">
                <a:solidFill>
                  <a:schemeClr val="bg1"/>
                </a:solidFill>
                <a:latin typeface="HGPｺﾞｼｯｸM" panose="020B0600000000000000" pitchFamily="50" charset="-128"/>
                <a:ea typeface="HGPｺﾞｼｯｸM" panose="020B0600000000000000" pitchFamily="50" charset="-128"/>
              </a:rPr>
              <a:t>また、数値や文言等は細心の注意を払い掲載しておりますが、誤りがある場合がございます。ご了承のほど、よろしくお願いいたします。問い合わせ先： </a:t>
            </a:r>
            <a:r>
              <a:rPr lang="en-US" altLang="ja-JP" sz="800" dirty="0">
                <a:solidFill>
                  <a:schemeClr val="bg1"/>
                </a:solidFill>
                <a:latin typeface="HGPｺﾞｼｯｸM" panose="020B0600000000000000" pitchFamily="50" charset="-128"/>
                <a:ea typeface="HGPｺﾞｼｯｸM" panose="020B0600000000000000" pitchFamily="50" charset="-128"/>
              </a:rPr>
              <a:t>k’s</a:t>
            </a:r>
            <a:r>
              <a:rPr lang="ja-JP" altLang="en-US" sz="800" dirty="0">
                <a:solidFill>
                  <a:schemeClr val="bg1"/>
                </a:solidFill>
                <a:latin typeface="HGPｺﾞｼｯｸM" panose="020B0600000000000000" pitchFamily="50" charset="-128"/>
                <a:ea typeface="HGPｺﾞｼｯｸM" panose="020B0600000000000000" pitchFamily="50" charset="-128"/>
              </a:rPr>
              <a:t>らぼ（</a:t>
            </a:r>
            <a:r>
              <a:rPr lang="en-US" altLang="ja-JP" sz="800" u="none" dirty="0">
                <a:solidFill>
                  <a:schemeClr val="bg1"/>
                </a:solidFill>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https://koitan.net/</a:t>
            </a:r>
            <a:r>
              <a:rPr lang="ja-JP" altLang="en-US" sz="800" dirty="0">
                <a:solidFill>
                  <a:schemeClr val="bg1"/>
                </a:solidFill>
                <a:latin typeface="HGPｺﾞｼｯｸM" panose="020B0600000000000000" pitchFamily="50" charset="-128"/>
                <a:ea typeface="HGPｺﾞｼｯｸM" panose="020B0600000000000000" pitchFamily="50" charset="-128"/>
              </a:rPr>
              <a:t>）</a:t>
            </a:r>
            <a:endParaRPr lang="en-US" altLang="ja-JP" sz="800" dirty="0">
              <a:solidFill>
                <a:schemeClr val="bg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401886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004750" y="2800949"/>
            <a:ext cx="7920000"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ctr"/>
          <a:lstStyle/>
          <a:p>
            <a:pPr algn="ctr"/>
            <a:r>
              <a:rPr kumimoji="1" lang="ja-JP" altLang="en-US" sz="5400" b="1" dirty="0">
                <a:solidFill>
                  <a:schemeClr val="tx1"/>
                </a:solidFill>
                <a:effectLst>
                  <a:glow rad="63500">
                    <a:schemeClr val="bg1">
                      <a:lumMod val="85000"/>
                    </a:schemeClr>
                  </a:glow>
                </a:effectLst>
                <a:latin typeface="+mn-ea"/>
                <a:ea typeface="+mn-ea"/>
              </a:rPr>
              <a:t>今日の活動のポイント</a:t>
            </a: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en-US" altLang="ja-JP" sz="3200" b="1" i="0" u="none" strike="noStrike" kern="1200" cap="none" spc="0" normalizeH="0" baseline="0" noProof="0" dirty="0" err="1">
                <a:ln>
                  <a:noFill/>
                </a:ln>
                <a:solidFill>
                  <a:schemeClr val="bg1"/>
                </a:solidFill>
                <a:effectLst/>
                <a:uLnTx/>
                <a:uFillTx/>
                <a:latin typeface="メイリオ" pitchFamily="50" charset="-128"/>
                <a:ea typeface="メイリオ" pitchFamily="50" charset="-128"/>
              </a:rPr>
              <a:t>topix</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dairy</a:t>
            </a: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&amp; journal</a:t>
            </a:r>
          </a:p>
        </p:txBody>
      </p:sp>
      <p:sp>
        <p:nvSpPr>
          <p:cNvPr id="13" name="正方形/長方形 12">
            <a:extLst>
              <a:ext uri="{FF2B5EF4-FFF2-40B4-BE49-F238E27FC236}">
                <a16:creationId xmlns:a16="http://schemas.microsoft.com/office/drawing/2014/main" id="{8B662A7D-C021-4187-AFB1-3D3A1A651260}"/>
              </a:ext>
            </a:extLst>
          </p:cNvPr>
          <p:cNvSpPr/>
          <p:nvPr userDrawn="1"/>
        </p:nvSpPr>
        <p:spPr>
          <a:xfrm>
            <a:off x="121920" y="6479353"/>
            <a:ext cx="9685661" cy="338554"/>
          </a:xfrm>
          <a:prstGeom prst="rect">
            <a:avLst/>
          </a:prstGeom>
          <a:ln w="12700">
            <a:solidFill>
              <a:schemeClr val="bg1"/>
            </a:solidFill>
          </a:ln>
        </p:spPr>
        <p:txBody>
          <a:bodyPr wrap="square">
            <a:spAutoFit/>
          </a:bodyPr>
          <a:lstStyle/>
          <a:p>
            <a:r>
              <a:rPr lang="ja-JP" altLang="en-US" sz="800" dirty="0">
                <a:solidFill>
                  <a:schemeClr val="bg1"/>
                </a:solidFill>
                <a:latin typeface="HGPｺﾞｼｯｸM" panose="020B0600000000000000" pitchFamily="50" charset="-128"/>
                <a:ea typeface="HGPｺﾞｼｯｸM" panose="020B0600000000000000" pitchFamily="50" charset="-128"/>
              </a:rPr>
              <a:t>本資料の提供元は、</a:t>
            </a:r>
            <a:r>
              <a:rPr lang="en-US" altLang="ja-JP" sz="800" dirty="0">
                <a:solidFill>
                  <a:schemeClr val="bg1"/>
                </a:solidFill>
                <a:latin typeface="HGPｺﾞｼｯｸM" panose="020B0600000000000000" pitchFamily="50" charset="-128"/>
                <a:ea typeface="HGPｺﾞｼｯｸM" panose="020B0600000000000000" pitchFamily="50" charset="-128"/>
              </a:rPr>
              <a:t>k’s</a:t>
            </a:r>
            <a:r>
              <a:rPr lang="ja-JP" altLang="en-US" sz="800" dirty="0">
                <a:solidFill>
                  <a:schemeClr val="bg1"/>
                </a:solidFill>
                <a:latin typeface="HGPｺﾞｼｯｸM" panose="020B0600000000000000" pitchFamily="50" charset="-128"/>
                <a:ea typeface="HGPｺﾞｼｯｸM" panose="020B0600000000000000" pitchFamily="50" charset="-128"/>
              </a:rPr>
              <a:t>らぼです。本資料は、個人の見解をまとめたものとなっています。参考にさせていただいたサイトやエビデンス等は、リンク等を掲載しておりますので、詳細等ご確認をお願いいたします。</a:t>
            </a:r>
            <a:endParaRPr lang="en-US" altLang="ja-JP" sz="800" dirty="0">
              <a:solidFill>
                <a:schemeClr val="bg1"/>
              </a:solidFill>
              <a:latin typeface="HGPｺﾞｼｯｸM" panose="020B0600000000000000" pitchFamily="50" charset="-128"/>
              <a:ea typeface="HGPｺﾞｼｯｸM" panose="020B0600000000000000" pitchFamily="50" charset="-128"/>
            </a:endParaRPr>
          </a:p>
          <a:p>
            <a:r>
              <a:rPr lang="ja-JP" altLang="en-US" sz="800" dirty="0">
                <a:solidFill>
                  <a:schemeClr val="bg1"/>
                </a:solidFill>
                <a:latin typeface="HGPｺﾞｼｯｸM" panose="020B0600000000000000" pitchFamily="50" charset="-128"/>
                <a:ea typeface="HGPｺﾞｼｯｸM" panose="020B0600000000000000" pitchFamily="50" charset="-128"/>
              </a:rPr>
              <a:t>また、数値や文言等は細心の注意を払い掲載しておりますが、誤りがある場合がございます。ご了承のほど、よろしくお願いいたします。問い合わせ先： </a:t>
            </a:r>
            <a:r>
              <a:rPr lang="en-US" altLang="ja-JP" sz="800" dirty="0">
                <a:solidFill>
                  <a:schemeClr val="bg1"/>
                </a:solidFill>
                <a:latin typeface="HGPｺﾞｼｯｸM" panose="020B0600000000000000" pitchFamily="50" charset="-128"/>
                <a:ea typeface="HGPｺﾞｼｯｸM" panose="020B0600000000000000" pitchFamily="50" charset="-128"/>
              </a:rPr>
              <a:t>k’s</a:t>
            </a:r>
            <a:r>
              <a:rPr lang="ja-JP" altLang="en-US" sz="800" dirty="0">
                <a:solidFill>
                  <a:schemeClr val="bg1"/>
                </a:solidFill>
                <a:latin typeface="HGPｺﾞｼｯｸM" panose="020B0600000000000000" pitchFamily="50" charset="-128"/>
                <a:ea typeface="HGPｺﾞｼｯｸM" panose="020B0600000000000000" pitchFamily="50" charset="-128"/>
              </a:rPr>
              <a:t>らぼ（</a:t>
            </a:r>
            <a:r>
              <a:rPr lang="en-US" altLang="ja-JP" sz="800" u="none" dirty="0">
                <a:solidFill>
                  <a:schemeClr val="bg1"/>
                </a:solidFill>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https://koitan.net/</a:t>
            </a:r>
            <a:r>
              <a:rPr lang="ja-JP" altLang="en-US" sz="800" dirty="0">
                <a:solidFill>
                  <a:schemeClr val="bg1"/>
                </a:solidFill>
                <a:latin typeface="HGPｺﾞｼｯｸM" panose="020B0600000000000000" pitchFamily="50" charset="-128"/>
                <a:ea typeface="HGPｺﾞｼｯｸM" panose="020B0600000000000000" pitchFamily="50" charset="-128"/>
              </a:rPr>
              <a:t>）</a:t>
            </a:r>
            <a:endParaRPr lang="en-US" altLang="ja-JP" sz="800" dirty="0">
              <a:solidFill>
                <a:schemeClr val="bg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98582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3279913"/>
            <a:ext cx="9906000" cy="3578087"/>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2739913"/>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2739913"/>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2739913"/>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2882" y="2554406"/>
            <a:ext cx="8552329" cy="725507"/>
          </a:xfrm>
          <a:prstGeom prst="rect">
            <a:avLst/>
          </a:prstGeom>
        </p:spPr>
        <p:txBody>
          <a:bodyPr vert="horz" lIns="180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tx1"/>
                </a:solidFill>
                <a:effectLst/>
                <a:uLnTx/>
                <a:uFillTx/>
                <a:latin typeface="メイリオ" pitchFamily="50" charset="-128"/>
                <a:ea typeface="メイリオ" pitchFamily="50" charset="-128"/>
              </a:rPr>
              <a:t>タイトル</a:t>
            </a:r>
          </a:p>
        </p:txBody>
      </p:sp>
    </p:spTree>
    <p:extLst>
      <p:ext uri="{BB962C8B-B14F-4D97-AF65-F5344CB8AC3E}">
        <p14:creationId xmlns:p14="http://schemas.microsoft.com/office/powerpoint/2010/main" val="132534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7203369"/>
      </p:ext>
    </p:extLst>
  </p:cSld>
  <p:clrMap bg1="lt1" tx1="dk1" bg2="lt2" tx2="dk2" accent1="accent1" accent2="accent2" accent3="accent3" accent4="accent4" accent5="accent5" accent6="accent6" hlink="hlink" folHlink="folHlink"/>
  <p:sldLayoutIdLst>
    <p:sldLayoutId id="2147483662" r:id="rId1"/>
    <p:sldLayoutId id="2147483670" r:id="rId2"/>
    <p:sldLayoutId id="2147483671" r:id="rId3"/>
    <p:sldLayoutId id="2147483661" r:id="rId4"/>
    <p:sldLayoutId id="2147483665" r:id="rId5"/>
    <p:sldLayoutId id="2147483666" r:id="rId6"/>
    <p:sldLayoutId id="2147483667" r:id="rId7"/>
    <p:sldLayoutId id="2147483669" r:id="rId8"/>
    <p:sldLayoutId id="2147483668" r:id="rId9"/>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1">
            <a:extLst>
              <a:ext uri="{FF2B5EF4-FFF2-40B4-BE49-F238E27FC236}">
                <a16:creationId xmlns:a16="http://schemas.microsoft.com/office/drawing/2014/main" id="{0A133253-02B1-4359-B91E-8F8BFA08583F}"/>
              </a:ext>
            </a:extLst>
          </p:cNvPr>
          <p:cNvSpPr>
            <a:spLocks noGrp="1"/>
          </p:cNvSpPr>
          <p:nvPr>
            <p:ph type="body" sz="quarter" idx="10"/>
          </p:nvPr>
        </p:nvSpPr>
        <p:spPr>
          <a:xfrm>
            <a:off x="1568918" y="176080"/>
            <a:ext cx="8235478" cy="396000"/>
          </a:xfrm>
        </p:spPr>
        <p:txBody>
          <a:bodyPr/>
          <a:lstStyle/>
          <a:p>
            <a:r>
              <a:rPr lang="en-US" altLang="ja-JP" dirty="0"/>
              <a:t>management</a:t>
            </a:r>
            <a:r>
              <a:rPr lang="ja-JP" altLang="en-US" sz="1600" dirty="0">
                <a:solidFill>
                  <a:schemeClr val="tx1"/>
                </a:solidFill>
              </a:rPr>
              <a:t>＜給付金計算シート＞</a:t>
            </a:r>
            <a:endParaRPr kumimoji="1" lang="ja-JP" altLang="en-US" dirty="0">
              <a:solidFill>
                <a:schemeClr val="tx1"/>
              </a:solidFill>
            </a:endParaRPr>
          </a:p>
        </p:txBody>
      </p:sp>
      <p:sp>
        <p:nvSpPr>
          <p:cNvPr id="4" name="AutoShape 3">
            <a:extLst>
              <a:ext uri="{FF2B5EF4-FFF2-40B4-BE49-F238E27FC236}">
                <a16:creationId xmlns:a16="http://schemas.microsoft.com/office/drawing/2014/main" id="{BA939BBB-5B97-4136-AE47-C3F6E7B406C2}"/>
              </a:ext>
            </a:extLst>
          </p:cNvPr>
          <p:cNvSpPr>
            <a:spLocks noChangeArrowheads="1"/>
          </p:cNvSpPr>
          <p:nvPr/>
        </p:nvSpPr>
        <p:spPr bwMode="auto">
          <a:xfrm>
            <a:off x="114299" y="601028"/>
            <a:ext cx="9776631" cy="246221"/>
          </a:xfrm>
          <a:prstGeom prst="roundRect">
            <a:avLst>
              <a:gd name="adj" fmla="val 0"/>
            </a:avLst>
          </a:prstGeom>
          <a:noFill/>
          <a:ln>
            <a:noFill/>
          </a:ln>
          <a:effectLst/>
        </p:spPr>
        <p:txBody>
          <a:bodyPr wrap="square" lIns="0" tIns="0" rIns="0" bIns="0">
            <a:spAutoFit/>
          </a:bodyPr>
          <a:lstStyle/>
          <a:p>
            <a:pPr marL="0" marR="0" lvl="0" indent="0" algn="l" defTabSz="914400" rtl="0" eaLnBrk="0" fontAlgn="base" latinLnBrk="0" hangingPunct="0">
              <a:lnSpc>
                <a:spcPct val="100000"/>
              </a:lnSpc>
              <a:spcBef>
                <a:spcPct val="0"/>
              </a:spcBef>
              <a:spcAft>
                <a:spcPts val="0"/>
              </a:spcAft>
              <a:buClrTx/>
              <a:buSzTx/>
              <a:buFontTx/>
              <a:buNone/>
              <a:tabLst/>
              <a:defRPr/>
            </a:pPr>
            <a:r>
              <a:rPr kumimoji="1" lang="ja-JP" altLang="en-US" sz="1600" b="1" i="0" u="none" strike="noStrike" kern="1200" cap="none" spc="0" normalizeH="0" baseline="0" noProof="0" dirty="0">
                <a:ln>
                  <a:noFill/>
                </a:ln>
                <a:solidFill>
                  <a:srgbClr val="3E3A39"/>
                </a:solidFill>
                <a:effectLst/>
                <a:uLnTx/>
                <a:uFillTx/>
                <a:latin typeface="Arial"/>
                <a:ea typeface="メイリオ" pitchFamily="50" charset="-128"/>
                <a:cs typeface="メイリオ" pitchFamily="50" charset="-128"/>
              </a:rPr>
              <a:t>実際にかかる費用から、「必要な保障額」を知ろう！</a:t>
            </a:r>
          </a:p>
        </p:txBody>
      </p:sp>
      <p:sp>
        <p:nvSpPr>
          <p:cNvPr id="5" name="正方形/長方形 4">
            <a:extLst>
              <a:ext uri="{FF2B5EF4-FFF2-40B4-BE49-F238E27FC236}">
                <a16:creationId xmlns:a16="http://schemas.microsoft.com/office/drawing/2014/main" id="{65E78B96-7855-4CEA-B692-2A3020158AB4}"/>
              </a:ext>
            </a:extLst>
          </p:cNvPr>
          <p:cNvSpPr/>
          <p:nvPr/>
        </p:nvSpPr>
        <p:spPr>
          <a:xfrm>
            <a:off x="114298" y="849338"/>
            <a:ext cx="9776631" cy="461665"/>
          </a:xfrm>
          <a:prstGeom prst="rect">
            <a:avLst/>
          </a:prstGeom>
        </p:spPr>
        <p:txBody>
          <a:bodyPr wrap="square">
            <a:spAutoFit/>
          </a:bodyPr>
          <a:lstStyle/>
          <a:p>
            <a:r>
              <a:rPr lang="ja-JP" altLang="en-US" sz="1200" dirty="0">
                <a:latin typeface="+mn-ea"/>
              </a:rPr>
              <a:t>現在加入してる保険と、おすすめの保険で、給付金にどれだけ違いがあるのか等</a:t>
            </a:r>
            <a:endParaRPr lang="en-US" altLang="ja-JP" sz="1200" dirty="0">
              <a:latin typeface="+mn-ea"/>
            </a:endParaRPr>
          </a:p>
          <a:p>
            <a:r>
              <a:rPr lang="ja-JP" altLang="en-US" sz="1200" dirty="0">
                <a:latin typeface="+mn-ea"/>
              </a:rPr>
              <a:t>実際の疾病例（領収書）をもとに、計算してみよう！そのうえで、お客さまへの最適なお保障の提案を考えてみましょう！</a:t>
            </a:r>
          </a:p>
        </p:txBody>
      </p:sp>
      <p:sp>
        <p:nvSpPr>
          <p:cNvPr id="6" name="正方形/長方形 5">
            <a:extLst>
              <a:ext uri="{FF2B5EF4-FFF2-40B4-BE49-F238E27FC236}">
                <a16:creationId xmlns:a16="http://schemas.microsoft.com/office/drawing/2014/main" id="{C5411BD7-EE17-4947-B970-E6F80261A76C}"/>
              </a:ext>
            </a:extLst>
          </p:cNvPr>
          <p:cNvSpPr/>
          <p:nvPr/>
        </p:nvSpPr>
        <p:spPr>
          <a:xfrm>
            <a:off x="272690" y="1459388"/>
            <a:ext cx="4572000" cy="432000"/>
          </a:xfrm>
          <a:prstGeom prst="rect">
            <a:avLst/>
          </a:prstGeom>
          <a:solidFill>
            <a:schemeClr val="bg1"/>
          </a:solidFill>
          <a:ln w="19050">
            <a:solidFill>
              <a:schemeClr val="bg1">
                <a:lumMod val="75000"/>
              </a:schemeClr>
            </a:solidFill>
          </a:ln>
        </p:spPr>
        <p:txBody>
          <a:bodyPr wrap="square" lIns="36000" tIns="36000" rIns="36000" bIns="36000" anchor="ctr">
            <a:noAutofit/>
          </a:bodyPr>
          <a:lstStyle/>
          <a:p>
            <a:pPr algn="ctr"/>
            <a:r>
              <a:rPr lang="ja-JP" altLang="en-US" sz="1400" b="1" dirty="0">
                <a:solidFill>
                  <a:schemeClr val="bg1">
                    <a:lumMod val="50000"/>
                  </a:schemeClr>
                </a:solidFill>
                <a:latin typeface="Meiryo UI" panose="020B0604030504040204" pitchFamily="50" charset="-128"/>
                <a:ea typeface="Meiryo UI" panose="020B0604030504040204" pitchFamily="50" charset="-128"/>
              </a:rPr>
              <a:t>加入されている保険</a:t>
            </a:r>
            <a:endParaRPr lang="ja-JP" altLang="en-US" sz="1400" dirty="0">
              <a:solidFill>
                <a:schemeClr val="bg1">
                  <a:lumMod val="50000"/>
                </a:schemeClr>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E1DCEDD8-F742-4A6C-9AE6-2A4185AC3C3E}"/>
              </a:ext>
            </a:extLst>
          </p:cNvPr>
          <p:cNvSpPr/>
          <p:nvPr/>
        </p:nvSpPr>
        <p:spPr>
          <a:xfrm>
            <a:off x="5232396" y="1459388"/>
            <a:ext cx="4572000" cy="432000"/>
          </a:xfrm>
          <a:prstGeom prst="rect">
            <a:avLst/>
          </a:prstGeom>
          <a:solidFill>
            <a:schemeClr val="bg1"/>
          </a:solidFill>
          <a:ln w="19050">
            <a:solidFill>
              <a:srgbClr val="FBDDDC"/>
            </a:solidFill>
          </a:ln>
        </p:spPr>
        <p:txBody>
          <a:bodyPr wrap="square" lIns="36000" tIns="36000" rIns="36000" bIns="36000" anchor="ctr">
            <a:noAutofit/>
          </a:bodyPr>
          <a:lstStyle/>
          <a:p>
            <a:pPr algn="ctr"/>
            <a:r>
              <a:rPr lang="ja-JP" altLang="en-US" sz="1400" b="1" dirty="0">
                <a:solidFill>
                  <a:srgbClr val="EA5550"/>
                </a:solidFill>
                <a:latin typeface="Meiryo UI" panose="020B0604030504040204" pitchFamily="50" charset="-128"/>
                <a:ea typeface="Meiryo UI" panose="020B0604030504040204" pitchFamily="50" charset="-128"/>
              </a:rPr>
              <a:t>おすすめの保険</a:t>
            </a:r>
            <a:endParaRPr lang="ja-JP" altLang="en-US" sz="1400" dirty="0">
              <a:solidFill>
                <a:srgbClr val="EA5550"/>
              </a:solidFill>
              <a:latin typeface="Meiryo UI" panose="020B0604030504040204" pitchFamily="50" charset="-128"/>
              <a:ea typeface="Meiryo UI" panose="020B0604030504040204" pitchFamily="50" charset="-128"/>
            </a:endParaRPr>
          </a:p>
        </p:txBody>
      </p:sp>
      <p:cxnSp>
        <p:nvCxnSpPr>
          <p:cNvPr id="8" name="直線コネクタ 7">
            <a:extLst>
              <a:ext uri="{FF2B5EF4-FFF2-40B4-BE49-F238E27FC236}">
                <a16:creationId xmlns:a16="http://schemas.microsoft.com/office/drawing/2014/main" id="{ACD7F586-26DC-415E-9478-3400B90D490E}"/>
              </a:ext>
            </a:extLst>
          </p:cNvPr>
          <p:cNvCxnSpPr>
            <a:cxnSpLocks/>
          </p:cNvCxnSpPr>
          <p:nvPr/>
        </p:nvCxnSpPr>
        <p:spPr>
          <a:xfrm>
            <a:off x="5232396" y="5538211"/>
            <a:ext cx="4572001" cy="0"/>
          </a:xfrm>
          <a:prstGeom prst="line">
            <a:avLst/>
          </a:prstGeom>
          <a:ln w="38100" cmpd="dbl">
            <a:solidFill>
              <a:srgbClr val="FFCCCC"/>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45813AC9-B720-4CE6-9F0D-812FB307250A}"/>
              </a:ext>
            </a:extLst>
          </p:cNvPr>
          <p:cNvCxnSpPr>
            <a:cxnSpLocks/>
          </p:cNvCxnSpPr>
          <p:nvPr/>
        </p:nvCxnSpPr>
        <p:spPr>
          <a:xfrm>
            <a:off x="272690" y="5532432"/>
            <a:ext cx="4572001" cy="0"/>
          </a:xfrm>
          <a:prstGeom prst="line">
            <a:avLst/>
          </a:prstGeom>
          <a:ln w="38100" cmpd="dbl">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FA011ED6-8AD8-4F94-ACD0-0853424D67A0}"/>
              </a:ext>
            </a:extLst>
          </p:cNvPr>
          <p:cNvSpPr txBox="1"/>
          <p:nvPr/>
        </p:nvSpPr>
        <p:spPr>
          <a:xfrm>
            <a:off x="251144" y="1891388"/>
            <a:ext cx="2307546" cy="738664"/>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＜加入保険の保障内容＞</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p>
        </p:txBody>
      </p:sp>
      <p:sp>
        <p:nvSpPr>
          <p:cNvPr id="11" name="テキスト ボックス 10">
            <a:extLst>
              <a:ext uri="{FF2B5EF4-FFF2-40B4-BE49-F238E27FC236}">
                <a16:creationId xmlns:a16="http://schemas.microsoft.com/office/drawing/2014/main" id="{7E2AA0B5-41C9-4BD8-9ABA-DFEFCDB80286}"/>
              </a:ext>
            </a:extLst>
          </p:cNvPr>
          <p:cNvSpPr txBox="1"/>
          <p:nvPr/>
        </p:nvSpPr>
        <p:spPr>
          <a:xfrm>
            <a:off x="5210850" y="1889001"/>
            <a:ext cx="2307546" cy="738664"/>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＜加入保険の保障内容＞</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341154847"/>
      </p:ext>
    </p:extLst>
  </p:cSld>
  <p:clrMapOvr>
    <a:masterClrMapping/>
  </p:clrMapOvr>
</p:sld>
</file>

<file path=ppt/theme/theme1.xml><?xml version="1.0" encoding="utf-8"?>
<a:theme xmlns:a="http://schemas.openxmlformats.org/drawingml/2006/main" name="k'sらぼ">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9" id="{FB44D191-F37E-47CC-A288-54B10B78097E}" vid="{404ED320-B550-4266-BA3D-41BFA1503BA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4686</TotalTime>
  <Words>102</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Meiryo UI</vt:lpstr>
      <vt:lpstr>メイリオ</vt:lpstr>
      <vt:lpstr>游ゴシック</vt:lpstr>
      <vt:lpstr>Arial</vt:lpstr>
      <vt:lpstr>Calibri</vt:lpstr>
      <vt:lpstr>k'sらぼ</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小板橋 孝司</dc:creator>
  <cp:lastModifiedBy>小板橋 孝司</cp:lastModifiedBy>
  <cp:revision>487</cp:revision>
  <cp:lastPrinted>2021-04-14T23:51:38Z</cp:lastPrinted>
  <dcterms:created xsi:type="dcterms:W3CDTF">2021-03-01T09:47:19Z</dcterms:created>
  <dcterms:modified xsi:type="dcterms:W3CDTF">2021-06-14T07:51:06Z</dcterms:modified>
</cp:coreProperties>
</file>