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
  </p:handoutMasterIdLst>
  <p:sldIdLst>
    <p:sldId id="493" r:id="rId2"/>
    <p:sldId id="492" r:id="rId3"/>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DDC"/>
    <a:srgbClr val="CCCCFF"/>
    <a:srgbClr val="EA5550"/>
    <a:srgbClr val="FFCCCC"/>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3784" autoAdjust="0"/>
  </p:normalViewPr>
  <p:slideViewPr>
    <p:cSldViewPr snapToGrid="0">
      <p:cViewPr varScale="1">
        <p:scale>
          <a:sx n="63" d="100"/>
          <a:sy n="63" d="100"/>
        </p:scale>
        <p:origin x="1540" y="60"/>
      </p:cViewPr>
      <p:guideLst/>
    </p:cSldViewPr>
  </p:slideViewPr>
  <p:notesTextViewPr>
    <p:cViewPr>
      <p:scale>
        <a:sx n="1" d="1"/>
        <a:sy n="1" d="1"/>
      </p:scale>
      <p:origin x="0" y="0"/>
    </p:cViewPr>
  </p:notesTextViewPr>
  <p:notesViewPr>
    <p:cSldViewPr snapToGrid="0">
      <p:cViewPr varScale="1">
        <p:scale>
          <a:sx n="64" d="100"/>
          <a:sy n="64" d="100"/>
        </p:scale>
        <p:origin x="102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81AEF7B-FCDC-4370-8867-689CE25B58FB}"/>
              </a:ext>
            </a:extLst>
          </p:cNvPr>
          <p:cNvSpPr>
            <a:spLocks noGrp="1"/>
          </p:cNvSpPr>
          <p:nvPr>
            <p:ph type="hdr" sz="quarter"/>
          </p:nvPr>
        </p:nvSpPr>
        <p:spPr>
          <a:xfrm>
            <a:off x="0" y="0"/>
            <a:ext cx="4307046" cy="34193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B24816C4-6348-4262-B799-80CCE046639A}"/>
              </a:ext>
            </a:extLst>
          </p:cNvPr>
          <p:cNvSpPr>
            <a:spLocks noGrp="1"/>
          </p:cNvSpPr>
          <p:nvPr>
            <p:ph type="dt" sz="quarter" idx="1"/>
          </p:nvPr>
        </p:nvSpPr>
        <p:spPr>
          <a:xfrm>
            <a:off x="5630567" y="0"/>
            <a:ext cx="4307046" cy="341936"/>
          </a:xfrm>
          <a:prstGeom prst="rect">
            <a:avLst/>
          </a:prstGeom>
        </p:spPr>
        <p:txBody>
          <a:bodyPr vert="horz" lIns="91440" tIns="45720" rIns="91440" bIns="45720" rtlCol="0"/>
          <a:lstStyle>
            <a:lvl1pPr algn="r">
              <a:defRPr sz="1200"/>
            </a:lvl1pPr>
          </a:lstStyle>
          <a:p>
            <a:fld id="{FBDBC275-20CE-4A69-A26B-B1B9A96202CA}" type="datetimeFigureOut">
              <a:rPr kumimoji="1" lang="ja-JP" altLang="en-US" smtClean="0"/>
              <a:t>2021/6/28</a:t>
            </a:fld>
            <a:endParaRPr kumimoji="1" lang="ja-JP" altLang="en-US"/>
          </a:p>
        </p:txBody>
      </p:sp>
      <p:sp>
        <p:nvSpPr>
          <p:cNvPr id="4" name="フッター プレースホルダー 3">
            <a:extLst>
              <a:ext uri="{FF2B5EF4-FFF2-40B4-BE49-F238E27FC236}">
                <a16:creationId xmlns:a16="http://schemas.microsoft.com/office/drawing/2014/main" id="{C650EE60-FD63-4554-812C-3338F6E6CF0B}"/>
              </a:ext>
            </a:extLst>
          </p:cNvPr>
          <p:cNvSpPr>
            <a:spLocks noGrp="1"/>
          </p:cNvSpPr>
          <p:nvPr>
            <p:ph type="ftr" sz="quarter" idx="2"/>
          </p:nvPr>
        </p:nvSpPr>
        <p:spPr>
          <a:xfrm>
            <a:off x="0" y="6465265"/>
            <a:ext cx="4307046" cy="34193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C693BF1-5BCF-40C2-8F15-04B8C7D6DBB7}"/>
              </a:ext>
            </a:extLst>
          </p:cNvPr>
          <p:cNvSpPr>
            <a:spLocks noGrp="1"/>
          </p:cNvSpPr>
          <p:nvPr>
            <p:ph type="sldNum" sz="quarter" idx="3"/>
          </p:nvPr>
        </p:nvSpPr>
        <p:spPr>
          <a:xfrm>
            <a:off x="5630567" y="6465265"/>
            <a:ext cx="4307046" cy="341935"/>
          </a:xfrm>
          <a:prstGeom prst="rect">
            <a:avLst/>
          </a:prstGeom>
        </p:spPr>
        <p:txBody>
          <a:bodyPr vert="horz" lIns="91440" tIns="45720" rIns="91440" bIns="45720" rtlCol="0" anchor="b"/>
          <a:lstStyle>
            <a:lvl1pPr algn="r">
              <a:defRPr sz="1200"/>
            </a:lvl1pPr>
          </a:lstStyle>
          <a:p>
            <a:fld id="{D5FC0D96-1682-4E85-8285-F3DABDB03996}" type="slidenum">
              <a:rPr kumimoji="1" lang="ja-JP" altLang="en-US" smtClean="0"/>
              <a:t>‹#›</a:t>
            </a:fld>
            <a:endParaRPr kumimoji="1" lang="ja-JP" altLang="en-US"/>
          </a:p>
        </p:txBody>
      </p:sp>
    </p:spTree>
    <p:extLst>
      <p:ext uri="{BB962C8B-B14F-4D97-AF65-F5344CB8AC3E}">
        <p14:creationId xmlns:p14="http://schemas.microsoft.com/office/powerpoint/2010/main" val="42515394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s://labo-ks.co.jp/"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1167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151282" y="2752824"/>
            <a:ext cx="7603435"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t"/>
          <a:lstStyle/>
          <a:p>
            <a:pPr algn="ctr"/>
            <a:r>
              <a:rPr kumimoji="1" lang="en-US" altLang="ja-JP" sz="6000" b="1" dirty="0" err="1">
                <a:solidFill>
                  <a:schemeClr val="tx1"/>
                </a:solidFill>
                <a:effectLst>
                  <a:glow rad="63500">
                    <a:schemeClr val="bg1">
                      <a:lumMod val="85000"/>
                    </a:schemeClr>
                  </a:glow>
                </a:effectLst>
                <a:latin typeface="+mn-ea"/>
                <a:ea typeface="+mn-ea"/>
              </a:rPr>
              <a:t>Topix</a:t>
            </a:r>
            <a:r>
              <a:rPr kumimoji="1" lang="en-US" altLang="ja-JP" sz="6000" b="1" dirty="0">
                <a:solidFill>
                  <a:schemeClr val="tx1"/>
                </a:solidFill>
                <a:effectLst>
                  <a:glow rad="63500">
                    <a:schemeClr val="bg1">
                      <a:lumMod val="85000"/>
                    </a:schemeClr>
                  </a:glow>
                </a:effectLst>
                <a:latin typeface="+mn-ea"/>
                <a:ea typeface="+mn-ea"/>
              </a:rPr>
              <a:t> dairy</a:t>
            </a:r>
          </a:p>
          <a:p>
            <a:pPr algn="ctr"/>
            <a:r>
              <a:rPr kumimoji="1" lang="en-US" altLang="ja-JP" sz="6000" b="1" dirty="0">
                <a:solidFill>
                  <a:schemeClr val="bg1">
                    <a:lumMod val="50000"/>
                  </a:schemeClr>
                </a:solidFill>
                <a:latin typeface="+mn-ea"/>
                <a:ea typeface="+mn-ea"/>
              </a:rPr>
              <a:t>&amp;</a:t>
            </a:r>
            <a:r>
              <a:rPr kumimoji="1" lang="en-US" altLang="ja-JP" sz="6000" b="1" dirty="0">
                <a:solidFill>
                  <a:schemeClr val="tx1"/>
                </a:solidFill>
                <a:latin typeface="+mn-ea"/>
                <a:ea typeface="+mn-ea"/>
              </a:rPr>
              <a:t> </a:t>
            </a:r>
            <a:r>
              <a:rPr kumimoji="1" lang="en-US" altLang="ja-JP" sz="6000" b="1" dirty="0">
                <a:solidFill>
                  <a:schemeClr val="tx1"/>
                </a:solidFill>
                <a:effectLst>
                  <a:glow rad="63500">
                    <a:schemeClr val="bg1">
                      <a:lumMod val="85000"/>
                    </a:schemeClr>
                  </a:glow>
                </a:effectLst>
                <a:latin typeface="+mn-ea"/>
                <a:ea typeface="+mn-ea"/>
              </a:rPr>
              <a:t>Journal</a:t>
            </a:r>
            <a:endParaRPr kumimoji="1" lang="ja-JP" altLang="en-US" sz="6000" b="1" dirty="0">
              <a:solidFill>
                <a:schemeClr val="tx1"/>
              </a:solidFill>
              <a:effectLst>
                <a:glow rad="63500">
                  <a:schemeClr val="bg1">
                    <a:lumMod val="85000"/>
                  </a:schemeClr>
                </a:glow>
              </a:effectLst>
              <a:latin typeface="+mn-ea"/>
              <a:ea typeface="+mn-ea"/>
            </a:endParaRP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今日の活動のポイント</a:t>
            </a:r>
          </a:p>
        </p:txBody>
      </p:sp>
      <p:sp>
        <p:nvSpPr>
          <p:cNvPr id="13" name="正方形/長方形 12">
            <a:extLst>
              <a:ext uri="{FF2B5EF4-FFF2-40B4-BE49-F238E27FC236}">
                <a16:creationId xmlns:a16="http://schemas.microsoft.com/office/drawing/2014/main" id="{1A851182-83DF-4718-9D43-7D5034E06B04}"/>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4018866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635267"/>
            <a:ext cx="9906000" cy="6222733"/>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a:extLst>
              <a:ext uri="{FF2B5EF4-FFF2-40B4-BE49-F238E27FC236}">
                <a16:creationId xmlns:a16="http://schemas.microsoft.com/office/drawing/2014/main" id="{8F15D179-B207-4AC3-B103-9371AC80B26C}"/>
              </a:ext>
            </a:extLst>
          </p:cNvPr>
          <p:cNvSpPr txBox="1">
            <a:spLocks/>
          </p:cNvSpPr>
          <p:nvPr userDrawn="1"/>
        </p:nvSpPr>
        <p:spPr>
          <a:xfrm>
            <a:off x="2793338" y="5428363"/>
            <a:ext cx="4319322" cy="794370"/>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90000"/>
              </a:lnSpc>
              <a:spcBef>
                <a:spcPct val="0"/>
              </a:spcBef>
              <a:spcAft>
                <a:spcPct val="0"/>
              </a:spcAft>
              <a:buClrTx/>
              <a:buSzTx/>
              <a:buFontTx/>
              <a:buNone/>
              <a:tabLst/>
              <a:defRPr/>
            </a:pPr>
            <a:endPar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今日一日を最高な一日にする</a:t>
            </a:r>
            <a:endParaRPr kumimoji="1" lang="en-US" altLang="ja-JP" sz="1800" b="1" i="1"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chemeClr val="bg1"/>
              </a:solidFill>
              <a:effectLst/>
              <a:uLnTx/>
              <a:uFillTx/>
              <a:latin typeface="メイリオ" pitchFamily="50" charset="-128"/>
              <a:ea typeface="メイリオ" pitchFamily="50" charset="-128"/>
            </a:endParaRPr>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93137"/>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93137"/>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93137"/>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a:extLst>
              <a:ext uri="{FF2B5EF4-FFF2-40B4-BE49-F238E27FC236}">
                <a16:creationId xmlns:a16="http://schemas.microsoft.com/office/drawing/2014/main" id="{645652F1-52B0-4F39-93A2-E0EEC224EBD0}"/>
              </a:ext>
            </a:extLst>
          </p:cNvPr>
          <p:cNvSpPr/>
          <p:nvPr userDrawn="1"/>
        </p:nvSpPr>
        <p:spPr>
          <a:xfrm>
            <a:off x="1004750" y="2800949"/>
            <a:ext cx="7920000" cy="1944000"/>
          </a:xfrm>
          <a:prstGeom prst="rect">
            <a:avLst/>
          </a:prstGeom>
          <a:solidFill>
            <a:schemeClr val="bg1"/>
          </a:solidFill>
          <a:ln w="38100" cmpd="dbl">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lIns="0" tIns="144000" rIns="0" bIns="0" rtlCol="0" anchor="ctr"/>
          <a:lstStyle/>
          <a:p>
            <a:pPr algn="ctr"/>
            <a:r>
              <a:rPr kumimoji="1" lang="ja-JP" altLang="en-US" sz="5400" b="1" dirty="0">
                <a:solidFill>
                  <a:schemeClr val="tx1"/>
                </a:solidFill>
                <a:effectLst>
                  <a:glow rad="63500">
                    <a:schemeClr val="bg1">
                      <a:lumMod val="85000"/>
                    </a:schemeClr>
                  </a:glow>
                </a:effectLst>
                <a:latin typeface="+mn-ea"/>
                <a:ea typeface="+mn-ea"/>
              </a:rPr>
              <a:t>今日の活動のポイント</a:t>
            </a:r>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1151282" y="1899007"/>
            <a:ext cx="7632899" cy="725507"/>
          </a:xfrm>
          <a:prstGeom prst="rect">
            <a:avLst/>
          </a:prstGeom>
        </p:spPr>
        <p:txBody>
          <a:bodyPr vert="horz" lIns="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ctr" defTabSz="914400" rtl="0" eaLnBrk="1" fontAlgn="base" latinLnBrk="0" hangingPunct="1">
              <a:lnSpc>
                <a:spcPct val="90000"/>
              </a:lnSpc>
              <a:spcBef>
                <a:spcPct val="0"/>
              </a:spcBef>
              <a:spcAft>
                <a:spcPct val="0"/>
              </a:spcAft>
              <a:buClrTx/>
              <a:buSzTx/>
              <a:buFontTx/>
              <a:buNone/>
              <a:tabLst/>
              <a:defRPr/>
            </a:pPr>
            <a:r>
              <a:rPr kumimoji="1" lang="en-US" altLang="ja-JP" sz="3200" b="1" i="0" u="none" strike="noStrike" kern="1200" cap="none" spc="0" normalizeH="0" baseline="0" noProof="0" dirty="0" err="1">
                <a:ln>
                  <a:noFill/>
                </a:ln>
                <a:solidFill>
                  <a:schemeClr val="bg1"/>
                </a:solidFill>
                <a:effectLst/>
                <a:uLnTx/>
                <a:uFillTx/>
                <a:latin typeface="メイリオ" pitchFamily="50" charset="-128"/>
                <a:ea typeface="メイリオ" pitchFamily="50" charset="-128"/>
              </a:rPr>
              <a:t>topix</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dairy</a:t>
            </a:r>
            <a:r>
              <a:rPr kumimoji="1" lang="ja-JP" altLang="en-US"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 </a:t>
            </a:r>
            <a:r>
              <a:rPr kumimoji="1" lang="en-US" altLang="ja-JP" sz="3200" b="1" i="0" u="none" strike="noStrike" kern="1200" cap="none" spc="0" normalizeH="0" baseline="0" noProof="0" dirty="0">
                <a:ln>
                  <a:noFill/>
                </a:ln>
                <a:solidFill>
                  <a:schemeClr val="bg1"/>
                </a:solidFill>
                <a:effectLst/>
                <a:uLnTx/>
                <a:uFillTx/>
                <a:latin typeface="メイリオ" pitchFamily="50" charset="-128"/>
                <a:ea typeface="メイリオ" pitchFamily="50" charset="-128"/>
              </a:rPr>
              <a:t>&amp; journal</a:t>
            </a:r>
          </a:p>
        </p:txBody>
      </p:sp>
      <p:sp>
        <p:nvSpPr>
          <p:cNvPr id="13" name="正方形/長方形 12">
            <a:extLst>
              <a:ext uri="{FF2B5EF4-FFF2-40B4-BE49-F238E27FC236}">
                <a16:creationId xmlns:a16="http://schemas.microsoft.com/office/drawing/2014/main" id="{B057D260-C34D-4429-8FF8-76013DB36D01}"/>
              </a:ext>
            </a:extLst>
          </p:cNvPr>
          <p:cNvSpPr/>
          <p:nvPr userDrawn="1"/>
        </p:nvSpPr>
        <p:spPr>
          <a:xfrm>
            <a:off x="20636" y="6513916"/>
            <a:ext cx="9864000" cy="323165"/>
          </a:xfrm>
          <a:prstGeom prst="rect">
            <a:avLst/>
          </a:prstGeom>
          <a:ln w="6350">
            <a:solidFill>
              <a:schemeClr val="bg1"/>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chemeClr val="bg1"/>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chemeClr val="bg1"/>
                </a:solidFill>
                <a:latin typeface="HGPｺﾞｼｯｸM" panose="020B0600000000000000" pitchFamily="50" charset="-128"/>
                <a:ea typeface="HGPｺﾞｼｯｸM" panose="020B0600000000000000" pitchFamily="50" charset="-128"/>
              </a:rPr>
              <a:t>URL</a:t>
            </a:r>
            <a:r>
              <a:rPr lang="ja-JP" altLang="en-US" sz="700" dirty="0">
                <a:solidFill>
                  <a:schemeClr val="bg1"/>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chemeClr val="bg1"/>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chemeClr val="bg1"/>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chemeClr val="bg1"/>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ja-JP" altLang="en-US" sz="700" b="0" i="0" dirty="0">
                <a:solidFill>
                  <a:schemeClr val="bg1"/>
                </a:solidFill>
                <a:effectLst/>
                <a:latin typeface="HGPｺﾞｼｯｸM" panose="020B0600000000000000" pitchFamily="50" charset="-128"/>
                <a:ea typeface="HGPｺﾞｼｯｸM" panose="020B0600000000000000" pitchFamily="50" charset="-128"/>
              </a:rPr>
              <a:t>）。</a:t>
            </a:r>
            <a:r>
              <a:rPr lang="ja-JP" altLang="en-US" sz="700" dirty="0">
                <a:solidFill>
                  <a:schemeClr val="bg1"/>
                </a:solidFill>
                <a:latin typeface="HGPｺﾞｼｯｸM" panose="020B0600000000000000" pitchFamily="50" charset="-128"/>
                <a:ea typeface="HGPｺﾞｼｯｸM" panose="020B0600000000000000" pitchFamily="50" charset="-128"/>
              </a:rPr>
              <a:t>　</a:t>
            </a:r>
            <a:r>
              <a:rPr lang="en-US" altLang="ja-JP" sz="700" b="0" i="0" dirty="0">
                <a:solidFill>
                  <a:schemeClr val="bg1"/>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solidFill>
                <a:latin typeface="HGPｺﾞｼｯｸM" panose="020B0600000000000000" pitchFamily="50" charset="-128"/>
                <a:ea typeface="HGPｺﾞｼｯｸM" panose="020B0600000000000000" pitchFamily="50" charset="-128"/>
              </a:rPr>
              <a:t>k’s</a:t>
            </a:r>
            <a:r>
              <a:rPr lang="ja-JP" altLang="en-US" sz="700" dirty="0">
                <a:solidFill>
                  <a:schemeClr val="bg1"/>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chemeClr val="bg1"/>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9858285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k'sらぼ">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E57CE36-14B7-46ED-8DB6-E0321DCBE9A3}"/>
              </a:ext>
            </a:extLst>
          </p:cNvPr>
          <p:cNvSpPr/>
          <p:nvPr userDrawn="1"/>
        </p:nvSpPr>
        <p:spPr>
          <a:xfrm>
            <a:off x="0" y="3279913"/>
            <a:ext cx="9906000" cy="3578087"/>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F589D7D-3BCE-4637-9DDA-A59F0C729A34}"/>
              </a:ext>
            </a:extLst>
          </p:cNvPr>
          <p:cNvSpPr/>
          <p:nvPr userDrawn="1"/>
        </p:nvSpPr>
        <p:spPr>
          <a:xfrm>
            <a:off x="8605640" y="2739913"/>
            <a:ext cx="1300359" cy="540000"/>
          </a:xfrm>
          <a:prstGeom prst="rect">
            <a:avLst/>
          </a:prstGeom>
          <a:solidFill>
            <a:srgbClr val="EA55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フローチャート: データ 8">
            <a:extLst>
              <a:ext uri="{FF2B5EF4-FFF2-40B4-BE49-F238E27FC236}">
                <a16:creationId xmlns:a16="http://schemas.microsoft.com/office/drawing/2014/main" id="{E24D7E58-04E7-4CE1-805E-84F06E9B8510}"/>
              </a:ext>
            </a:extLst>
          </p:cNvPr>
          <p:cNvSpPr/>
          <p:nvPr userDrawn="1"/>
        </p:nvSpPr>
        <p:spPr>
          <a:xfrm>
            <a:off x="8427097" y="2739913"/>
            <a:ext cx="357084" cy="540000"/>
          </a:xfrm>
          <a:prstGeom prst="flowChartInputOutpu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データ 9">
            <a:extLst>
              <a:ext uri="{FF2B5EF4-FFF2-40B4-BE49-F238E27FC236}">
                <a16:creationId xmlns:a16="http://schemas.microsoft.com/office/drawing/2014/main" id="{5E389F92-DC86-4FD7-91ED-ED3EB388A485}"/>
              </a:ext>
            </a:extLst>
          </p:cNvPr>
          <p:cNvSpPr/>
          <p:nvPr userDrawn="1"/>
        </p:nvSpPr>
        <p:spPr>
          <a:xfrm>
            <a:off x="8706497" y="2739913"/>
            <a:ext cx="357084" cy="540000"/>
          </a:xfrm>
          <a:prstGeom prst="flowChartInputOutpu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タイトル 1">
            <a:extLst>
              <a:ext uri="{FF2B5EF4-FFF2-40B4-BE49-F238E27FC236}">
                <a16:creationId xmlns:a16="http://schemas.microsoft.com/office/drawing/2014/main" id="{7D89BA6A-6CB2-412B-AFA1-B74053B6698C}"/>
              </a:ext>
            </a:extLst>
          </p:cNvPr>
          <p:cNvSpPr txBox="1">
            <a:spLocks/>
          </p:cNvSpPr>
          <p:nvPr userDrawn="1"/>
        </p:nvSpPr>
        <p:spPr>
          <a:xfrm>
            <a:off x="2882" y="2554406"/>
            <a:ext cx="8552329" cy="725507"/>
          </a:xfrm>
          <a:prstGeom prst="rect">
            <a:avLst/>
          </a:prstGeom>
        </p:spPr>
        <p:txBody>
          <a:bodyPr vert="horz" lIns="180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chemeClr val="tx1"/>
                </a:solidFill>
                <a:effectLst/>
                <a:uLnTx/>
                <a:uFillTx/>
                <a:latin typeface="メイリオ" pitchFamily="50" charset="-128"/>
                <a:ea typeface="メイリオ" pitchFamily="50" charset="-128"/>
              </a:rPr>
              <a:t>タイトル</a:t>
            </a:r>
          </a:p>
        </p:txBody>
      </p:sp>
    </p:spTree>
    <p:extLst>
      <p:ext uri="{BB962C8B-B14F-4D97-AF65-F5344CB8AC3E}">
        <p14:creationId xmlns:p14="http://schemas.microsoft.com/office/powerpoint/2010/main" val="132534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3" name="タイトル 1">
            <a:extLst>
              <a:ext uri="{FF2B5EF4-FFF2-40B4-BE49-F238E27FC236}">
                <a16:creationId xmlns:a16="http://schemas.microsoft.com/office/drawing/2014/main" id="{949F3CC6-42BF-4BC9-BED2-45F627D02B40}"/>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557405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sら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AA1BF1EF-55BE-46A3-85A2-23EEB4D3D7B8}"/>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EFE2599B-B20F-4B7B-ADBB-FD836DE0DB6E}"/>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10" name="タイトル 1">
            <a:extLst>
              <a:ext uri="{FF2B5EF4-FFF2-40B4-BE49-F238E27FC236}">
                <a16:creationId xmlns:a16="http://schemas.microsoft.com/office/drawing/2014/main" id="{89600600-E483-4A60-90B1-A22FED5109C1}"/>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11" name="Line 5">
            <a:extLst>
              <a:ext uri="{FF2B5EF4-FFF2-40B4-BE49-F238E27FC236}">
                <a16:creationId xmlns:a16="http://schemas.microsoft.com/office/drawing/2014/main" id="{87F2CC87-A68D-4F96-B288-4E36144F4DC4}"/>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215020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k'sらぼ">
    <p:spTree>
      <p:nvGrpSpPr>
        <p:cNvPr id="1" name=""/>
        <p:cNvGrpSpPr/>
        <p:nvPr/>
      </p:nvGrpSpPr>
      <p:grpSpPr>
        <a:xfrm>
          <a:off x="0" y="0"/>
          <a:ext cx="0" cy="0"/>
          <a:chOff x="0" y="0"/>
          <a:chExt cx="0" cy="0"/>
        </a:xfrm>
      </p:grpSpPr>
      <p:sp>
        <p:nvSpPr>
          <p:cNvPr id="5" name="スライド番号プレースホルダー 5">
            <a:extLst>
              <a:ext uri="{FF2B5EF4-FFF2-40B4-BE49-F238E27FC236}">
                <a16:creationId xmlns:a16="http://schemas.microsoft.com/office/drawing/2014/main" id="{9D57A36B-7FB0-44C7-90A3-B03CC107C6FF}"/>
              </a:ext>
            </a:extLst>
          </p:cNvPr>
          <p:cNvSpPr txBox="1">
            <a:spLocks/>
          </p:cNvSpPr>
          <p:nvPr userDrawn="1"/>
        </p:nvSpPr>
        <p:spPr>
          <a:xfrm>
            <a:off x="9494090" y="6435864"/>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6" name="テキスト プレースホルダー 6">
            <a:extLst>
              <a:ext uri="{FF2B5EF4-FFF2-40B4-BE49-F238E27FC236}">
                <a16:creationId xmlns:a16="http://schemas.microsoft.com/office/drawing/2014/main" id="{B8F20DC4-ED82-4264-9DF7-6488B7E38020}"/>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9" name="Line 5">
            <a:extLst>
              <a:ext uri="{FF2B5EF4-FFF2-40B4-BE49-F238E27FC236}">
                <a16:creationId xmlns:a16="http://schemas.microsoft.com/office/drawing/2014/main" id="{510DFC4A-F99F-4258-8515-3446B7716389}"/>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39096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k'sらぼ">
    <p:spTree>
      <p:nvGrpSpPr>
        <p:cNvPr id="1" name=""/>
        <p:cNvGrpSpPr/>
        <p:nvPr/>
      </p:nvGrpSpPr>
      <p:grpSpPr>
        <a:xfrm>
          <a:off x="0" y="0"/>
          <a:ext cx="0" cy="0"/>
          <a:chOff x="0" y="0"/>
          <a:chExt cx="0" cy="0"/>
        </a:xfrm>
      </p:grpSpPr>
      <p:sp>
        <p:nvSpPr>
          <p:cNvPr id="4" name="テキスト プレースホルダー 6">
            <a:extLst>
              <a:ext uri="{FF2B5EF4-FFF2-40B4-BE49-F238E27FC236}">
                <a16:creationId xmlns:a16="http://schemas.microsoft.com/office/drawing/2014/main" id="{C20A08DE-6013-4029-845C-C3531EEC0554}"/>
              </a:ext>
            </a:extLst>
          </p:cNvPr>
          <p:cNvSpPr>
            <a:spLocks noGrp="1"/>
          </p:cNvSpPr>
          <p:nvPr>
            <p:ph type="body" sz="quarter" idx="10"/>
          </p:nvPr>
        </p:nvSpPr>
        <p:spPr>
          <a:xfrm>
            <a:off x="1568918" y="125280"/>
            <a:ext cx="8235478" cy="396000"/>
          </a:xfrm>
          <a:prstGeom prst="rect">
            <a:avLst/>
          </a:prstGeom>
          <a:noFill/>
        </p:spPr>
        <p:txBody>
          <a:bodyPr lIns="0" tIns="0" rIns="0" bIns="0" anchor="ctr" anchorCtr="0"/>
          <a:lstStyle>
            <a:lvl1pPr marL="0" indent="0" algn="r">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6" name="タイトル 1">
            <a:extLst>
              <a:ext uri="{FF2B5EF4-FFF2-40B4-BE49-F238E27FC236}">
                <a16:creationId xmlns:a16="http://schemas.microsoft.com/office/drawing/2014/main" id="{62B42BBB-94A6-4EB5-AEA4-5F2484FA2638}"/>
              </a:ext>
            </a:extLst>
          </p:cNvPr>
          <p:cNvSpPr txBox="1">
            <a:spLocks/>
          </p:cNvSpPr>
          <p:nvPr userDrawn="1"/>
        </p:nvSpPr>
        <p:spPr>
          <a:xfrm>
            <a:off x="53312" y="83063"/>
            <a:ext cx="3993755" cy="396044"/>
          </a:xfrm>
          <a:prstGeom prst="rect">
            <a:avLst/>
          </a:prstGeom>
        </p:spPr>
        <p:txBody>
          <a:bodyPr vert="horz" lIns="72000" tIns="0" rIns="0" bIns="0" rtlCol="0" anchor="b" anchorCtr="0">
            <a:noAutofit/>
          </a:bodyPr>
          <a:lstStyle>
            <a:lvl1pPr algn="r" rtl="0" eaLnBrk="1" fontAlgn="base" hangingPunct="1">
              <a:lnSpc>
                <a:spcPct val="90000"/>
              </a:lnSpc>
              <a:spcBef>
                <a:spcPct val="0"/>
              </a:spcBef>
              <a:spcAft>
                <a:spcPct val="0"/>
              </a:spcAft>
              <a:defRPr kumimoji="1" lang="ja-JP" altLang="en-US" sz="2200" b="1" kern="1200" noProof="0">
                <a:solidFill>
                  <a:schemeClr val="tx2"/>
                </a:solidFill>
                <a:latin typeface="メイリオ" pitchFamily="50" charset="-128"/>
                <a:ea typeface="メイリオ" pitchFamily="50" charset="-128"/>
                <a:cs typeface="メイリオ" pitchFamily="50" charset="-128"/>
              </a:defRPr>
            </a:lvl1pPr>
            <a:lvl2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2pPr>
            <a:lvl3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3pPr>
            <a:lvl4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4pPr>
            <a:lvl5pPr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5pPr>
            <a:lvl6pPr marL="4572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6pPr>
            <a:lvl7pPr marL="9144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7pPr>
            <a:lvl8pPr marL="13716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8pPr>
            <a:lvl9pPr marL="1828800" algn="ctr" rtl="0" eaLnBrk="1" fontAlgn="base" hangingPunct="1">
              <a:lnSpc>
                <a:spcPct val="90000"/>
              </a:lnSpc>
              <a:spcBef>
                <a:spcPct val="0"/>
              </a:spcBef>
              <a:spcAft>
                <a:spcPct val="0"/>
              </a:spcAft>
              <a:defRPr kumimoji="1" sz="2000">
                <a:solidFill>
                  <a:schemeClr val="tx2"/>
                </a:solidFill>
                <a:latin typeface="ＭＳ Ｐゴシック" pitchFamily="50" charset="-128"/>
                <a:ea typeface="ＭＳ Ｐゴシック" pitchFamily="50" charset="-128"/>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1" lang="en-US" altLang="ja-JP"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k’s </a:t>
            </a:r>
            <a:r>
              <a:rPr kumimoji="1" lang="ja-JP" altLang="en-US" sz="18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rPr>
              <a:t>らぼ</a:t>
            </a:r>
            <a:endParaRPr kumimoji="1" lang="ja-JP" altLang="en-US" sz="2200" b="1" i="0" u="none" strike="noStrike" kern="1200" cap="none" spc="0" normalizeH="0" baseline="0" noProof="0" dirty="0">
              <a:ln>
                <a:noFill/>
              </a:ln>
              <a:solidFill>
                <a:sysClr val="windowText" lastClr="000000"/>
              </a:solidFill>
              <a:effectLst/>
              <a:uLnTx/>
              <a:uFillTx/>
              <a:latin typeface="メイリオ" pitchFamily="50" charset="-128"/>
              <a:ea typeface="メイリオ" pitchFamily="50" charset="-128"/>
            </a:endParaRPr>
          </a:p>
        </p:txBody>
      </p:sp>
      <p:sp>
        <p:nvSpPr>
          <p:cNvPr id="7" name="Line 5">
            <a:extLst>
              <a:ext uri="{FF2B5EF4-FFF2-40B4-BE49-F238E27FC236}">
                <a16:creationId xmlns:a16="http://schemas.microsoft.com/office/drawing/2014/main" id="{ACEBA7D7-F800-4E48-A6A3-DA874967A95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Tree>
    <p:extLst>
      <p:ext uri="{BB962C8B-B14F-4D97-AF65-F5344CB8AC3E}">
        <p14:creationId xmlns:p14="http://schemas.microsoft.com/office/powerpoint/2010/main" val="3972224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3356009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513916"/>
            <a:ext cx="9864000" cy="323165"/>
          </a:xfrm>
          <a:prstGeom prst="rect">
            <a:avLst/>
          </a:prstGeom>
          <a:ln w="6350">
            <a:solidFill>
              <a:schemeClr val="bg1">
                <a:lumMod val="65000"/>
              </a:schemeClr>
            </a:solidFill>
          </a:ln>
        </p:spPr>
        <p:txBody>
          <a:bodyPr wrap="square" lIns="36000" tIns="0" rIns="36000" bIns="0" anchor="b">
            <a:spAutoFit/>
          </a:bodyPr>
          <a:lstStyle/>
          <a:p>
            <a:pPr marL="0" marR="0" lvl="0" indent="0" defTabSz="914400" rtl="0" eaLnBrk="1" fontAlgn="base" latinLnBrk="0" hangingPunct="1">
              <a:spcBef>
                <a:spcPct val="0"/>
              </a:spcBef>
              <a:spcAft>
                <a:spcPct val="0"/>
              </a:spcAft>
              <a:buClrTx/>
              <a:buSzTx/>
              <a:buFontTx/>
              <a:buNone/>
              <a:tabLst/>
              <a:defRPr/>
            </a:pPr>
            <a:r>
              <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rPr>
              <a:t>本資料は、個人の見解をまとめたものとなっています。参考にさせていただいたサイトはリンク等を掲載しております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また、当社のコンテンツ・情報につきまして、可能な限り正確な情報を掲載するよう努めておりますが、必ずしもそれらの正確性や安全性等を保証するものではありません。誤情報が入り込んだり、情報が古くなっていることもございます。万が一、当社に掲載された内容によって発生したトラブルや損害等の一切の責任を負いかねます。あらかじめご了承くださいますようお願いいたします。お問い合わせ等は下記</a:t>
            </a:r>
            <a:r>
              <a:rPr lang="en-US" altLang="ja-JP" sz="700" dirty="0">
                <a:solidFill>
                  <a:srgbClr val="3E3A39"/>
                </a:solidFill>
                <a:latin typeface="HGPｺﾞｼｯｸM" panose="020B0600000000000000" pitchFamily="50" charset="-128"/>
                <a:ea typeface="HGPｺﾞｼｯｸM" panose="020B0600000000000000" pitchFamily="50" charset="-128"/>
              </a:rPr>
              <a:t>URL</a:t>
            </a:r>
            <a:r>
              <a:rPr lang="ja-JP" altLang="en-US" sz="700" dirty="0">
                <a:solidFill>
                  <a:srgbClr val="3E3A39"/>
                </a:solidFill>
                <a:latin typeface="HGPｺﾞｼｯｸM" panose="020B0600000000000000" pitchFamily="50" charset="-128"/>
                <a:ea typeface="HGPｺﾞｼｯｸM" panose="020B0600000000000000" pitchFamily="50" charset="-128"/>
              </a:rPr>
              <a:t>までご照会ください。</a:t>
            </a:r>
            <a:endParaRPr lang="en-US" altLang="ja-JP" sz="700" dirty="0">
              <a:solidFill>
                <a:srgbClr val="3E3A39"/>
              </a:solidFill>
              <a:latin typeface="HGPｺﾞｼｯｸM" panose="020B0600000000000000" pitchFamily="50" charset="-128"/>
              <a:ea typeface="HGPｺﾞｼｯｸM" panose="020B0600000000000000" pitchFamily="50" charset="-128"/>
            </a:endParaRPr>
          </a:p>
          <a:p>
            <a:pPr marL="0" marR="0" lvl="0" indent="0"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en-US" altLang="ja-JP" sz="700" b="0" i="0" dirty="0">
                <a:solidFill>
                  <a:srgbClr val="3E3A39"/>
                </a:solidFill>
                <a:effectLst/>
                <a:latin typeface="HGPｺﾞｼｯｸM" panose="020B0600000000000000" pitchFamily="50" charset="-128"/>
                <a:ea typeface="HGPｺﾞｼｯｸM" panose="020B0600000000000000" pitchFamily="50" charset="-128"/>
                <a:hlinkClick r:id="rId2"/>
              </a:rPr>
              <a:t>https://labo-ks.co.jp/</a:t>
            </a: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a:t>
            </a:r>
            <a:endParaRPr kumimoji="1" lang="ja-JP" altLang="en-US" sz="700" b="0" i="0" u="none" strike="noStrike" kern="1200" cap="none" spc="0" normalizeH="0" baseline="0" noProof="0" dirty="0">
              <a:ln>
                <a:noFill/>
              </a:ln>
              <a:solidFill>
                <a:srgbClr val="3E3A39"/>
              </a:solidFill>
              <a:effectLst/>
              <a:uLnTx/>
              <a:uFillTx/>
              <a:latin typeface="HGPｺﾞｼｯｸM" panose="020B0600000000000000" pitchFamily="50" charset="-128"/>
              <a:ea typeface="HGPｺﾞｼｯｸM" panose="020B0600000000000000" pitchFamily="50" charset="-128"/>
              <a:cs typeface="+mn-cs"/>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Tree>
    <p:extLst>
      <p:ext uri="{BB962C8B-B14F-4D97-AF65-F5344CB8AC3E}">
        <p14:creationId xmlns:p14="http://schemas.microsoft.com/office/powerpoint/2010/main" val="2939060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2" y="125280"/>
            <a:ext cx="9751084"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5" name="正方形/長方形 4">
            <a:extLst>
              <a:ext uri="{FF2B5EF4-FFF2-40B4-BE49-F238E27FC236}">
                <a16:creationId xmlns:a16="http://schemas.microsoft.com/office/drawing/2014/main" id="{DBFE26A1-25FF-493B-8F5F-7DE31D50433C}"/>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105408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ユーザー設定レイアウト">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01252EBA-597D-41CC-A082-685D193F353C}"/>
              </a:ext>
            </a:extLst>
          </p:cNvPr>
          <p:cNvSpPr>
            <a:spLocks noGrp="1"/>
          </p:cNvSpPr>
          <p:nvPr>
            <p:ph type="body" sz="quarter" idx="10"/>
          </p:nvPr>
        </p:nvSpPr>
        <p:spPr>
          <a:xfrm>
            <a:off x="53313" y="125280"/>
            <a:ext cx="9440778" cy="396000"/>
          </a:xfrm>
          <a:prstGeom prst="rect">
            <a:avLst/>
          </a:prstGeom>
          <a:noFill/>
        </p:spPr>
        <p:txBody>
          <a:bodyPr lIns="0" tIns="0" rIns="0" bIns="0" anchor="ctr" anchorCtr="0"/>
          <a:lstStyle>
            <a:lvl1pPr marL="0" indent="0" algn="l">
              <a:buNone/>
              <a:defRPr sz="2200" b="1">
                <a:solidFill>
                  <a:srgbClr val="EA5550"/>
                </a:solidFill>
                <a:latin typeface="メイリオ" panose="020B0604030504040204" pitchFamily="50" charset="-128"/>
                <a:ea typeface="メイリオ" panose="020B0604030504040204" pitchFamily="50" charset="-128"/>
              </a:defRPr>
            </a:lvl1pPr>
          </a:lstStyle>
          <a:p>
            <a:pPr lvl="0"/>
            <a:r>
              <a:rPr kumimoji="1" lang="ja-JP" altLang="en-US" dirty="0"/>
              <a:t>マスター テキストの書式設定</a:t>
            </a:r>
          </a:p>
        </p:txBody>
      </p:sp>
      <p:sp>
        <p:nvSpPr>
          <p:cNvPr id="4" name="Line 5">
            <a:extLst>
              <a:ext uri="{FF2B5EF4-FFF2-40B4-BE49-F238E27FC236}">
                <a16:creationId xmlns:a16="http://schemas.microsoft.com/office/drawing/2014/main" id="{2E292488-589D-4662-BEAA-CE78493151A2}"/>
              </a:ext>
            </a:extLst>
          </p:cNvPr>
          <p:cNvSpPr>
            <a:spLocks noChangeShapeType="1"/>
          </p:cNvSpPr>
          <p:nvPr userDrawn="1"/>
        </p:nvSpPr>
        <p:spPr bwMode="gray">
          <a:xfrm>
            <a:off x="53312" y="533636"/>
            <a:ext cx="9751084" cy="0"/>
          </a:xfrm>
          <a:prstGeom prst="line">
            <a:avLst/>
          </a:prstGeom>
          <a:noFill/>
          <a:ln w="31750">
            <a:solidFill>
              <a:srgbClr val="EA55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pPr marL="0" marR="0" lvl="0" indent="0" defTabSz="914400" eaLnBrk="1" fontAlgn="base" latinLnBrk="0" hangingPunct="1">
              <a:lnSpc>
                <a:spcPct val="100000"/>
              </a:lnSpc>
              <a:spcBef>
                <a:spcPct val="0"/>
              </a:spcBef>
              <a:spcAft>
                <a:spcPct val="0"/>
              </a:spcAft>
              <a:buClrTx/>
              <a:buSzTx/>
              <a:buFontTx/>
              <a:buNone/>
              <a:tabLst/>
              <a:defRPr/>
            </a:pPr>
            <a:endParaRPr kumimoji="1" lang="ja-JP" altLang="en-US" sz="1800" b="0" i="0" u="none" strike="noStrike" kern="0" cap="none" spc="0" normalizeH="0" baseline="0" noProof="0">
              <a:ln>
                <a:noFill/>
              </a:ln>
              <a:solidFill>
                <a:srgbClr val="3E3A39"/>
              </a:solidFill>
              <a:effectLst/>
              <a:uLnTx/>
              <a:uFillTx/>
              <a:latin typeface="Arial"/>
              <a:ea typeface="メイリオ"/>
            </a:endParaRPr>
          </a:p>
        </p:txBody>
      </p:sp>
      <p:sp>
        <p:nvSpPr>
          <p:cNvPr id="6" name="スライド番号プレースホルダー 5">
            <a:extLst>
              <a:ext uri="{FF2B5EF4-FFF2-40B4-BE49-F238E27FC236}">
                <a16:creationId xmlns:a16="http://schemas.microsoft.com/office/drawing/2014/main" id="{E3EEED7C-B7DD-4103-BD3B-71BEF14EC775}"/>
              </a:ext>
            </a:extLst>
          </p:cNvPr>
          <p:cNvSpPr txBox="1">
            <a:spLocks/>
          </p:cNvSpPr>
          <p:nvPr userDrawn="1"/>
        </p:nvSpPr>
        <p:spPr>
          <a:xfrm>
            <a:off x="9494090" y="143280"/>
            <a:ext cx="360000" cy="360000"/>
          </a:xfrm>
          <a:prstGeom prst="rect">
            <a:avLst/>
          </a:prstGeom>
          <a:ln w="19050">
            <a:solidFill>
              <a:schemeClr val="bg1">
                <a:lumMod val="85000"/>
              </a:schemeClr>
            </a:solidFill>
          </a:ln>
        </p:spPr>
        <p:txBody>
          <a:bodyPr vert="horz" lIns="0" tIns="0" rIns="0" bIns="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16F7923E-043B-4E1B-A101-94814EC1EA3D}" type="slidenum">
              <a:rPr kumimoji="1" lang="ja-JP" altLang="en-US" sz="1200" b="1" smtClean="0">
                <a:solidFill>
                  <a:schemeClr val="tx1"/>
                </a:solidFill>
              </a:rPr>
              <a:pPr algn="ctr"/>
              <a:t>‹#›</a:t>
            </a:fld>
            <a:endParaRPr kumimoji="1" lang="ja-JP" altLang="en-US" sz="1200" b="1">
              <a:solidFill>
                <a:schemeClr val="tx1"/>
              </a:solidFill>
            </a:endParaRPr>
          </a:p>
        </p:txBody>
      </p:sp>
      <p:sp>
        <p:nvSpPr>
          <p:cNvPr id="8" name="正方形/長方形 7">
            <a:extLst>
              <a:ext uri="{FF2B5EF4-FFF2-40B4-BE49-F238E27FC236}">
                <a16:creationId xmlns:a16="http://schemas.microsoft.com/office/drawing/2014/main" id="{8626AC5E-F278-42B8-BA06-A5487FF564F9}"/>
              </a:ext>
            </a:extLst>
          </p:cNvPr>
          <p:cNvSpPr/>
          <p:nvPr userDrawn="1"/>
        </p:nvSpPr>
        <p:spPr>
          <a:xfrm>
            <a:off x="20636" y="6704260"/>
            <a:ext cx="9864000" cy="180000"/>
          </a:xfrm>
          <a:prstGeom prst="rect">
            <a:avLst/>
          </a:prstGeom>
          <a:ln w="6350">
            <a:noFill/>
          </a:ln>
        </p:spPr>
        <p:txBody>
          <a:bodyPr wrap="square" lIns="36000" tIns="0" rIns="36000" bIns="0" anchor="ctr">
            <a:noAutofit/>
          </a:bodyPr>
          <a:lstStyle/>
          <a:p>
            <a:pPr marL="0" marR="0" lvl="0" indent="0" algn="ctr" defTabSz="914400" rtl="0" eaLnBrk="1" fontAlgn="base" latinLnBrk="0" hangingPunct="1">
              <a:spcBef>
                <a:spcPct val="0"/>
              </a:spcBef>
              <a:spcAft>
                <a:spcPct val="0"/>
              </a:spcAft>
              <a:buClrTx/>
              <a:buSzTx/>
              <a:buFontTx/>
              <a:buNone/>
              <a:tabLst/>
              <a:defRPr/>
            </a:pPr>
            <a:r>
              <a:rPr lang="ja-JP" altLang="en-US" sz="700" b="0" i="0" dirty="0">
                <a:solidFill>
                  <a:srgbClr val="3E3A39"/>
                </a:solidFill>
                <a:effectLst/>
                <a:latin typeface="HGPｺﾞｼｯｸM" panose="020B0600000000000000" pitchFamily="50" charset="-128"/>
                <a:ea typeface="HGPｺﾞｼｯｸM" panose="020B0600000000000000" pitchFamily="50" charset="-128"/>
              </a:rPr>
              <a:t>当コンテンツは、著作権法上の保護を受けています、著作権者の許諾を得ずに、当コンテンツの一部または全部を無断で複写・複製・転載することは禁じられております。</a:t>
            </a:r>
            <a:r>
              <a:rPr lang="ja-JP" altLang="en-US" sz="700" dirty="0">
                <a:solidFill>
                  <a:srgbClr val="3E3A39"/>
                </a:solidFill>
                <a:latin typeface="HGPｺﾞｼｯｸM" panose="020B0600000000000000" pitchFamily="50" charset="-128"/>
                <a:ea typeface="HGPｺﾞｼｯｸM" panose="020B0600000000000000" pitchFamily="50" charset="-128"/>
              </a:rPr>
              <a:t>　</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 2021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k’s</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らぼ株式会社　</a:t>
            </a:r>
            <a:r>
              <a:rPr lang="en-US" altLang="ja-JP" sz="700" dirty="0">
                <a:solidFill>
                  <a:schemeClr val="bg1">
                    <a:lumMod val="65000"/>
                  </a:schemeClr>
                </a:solidFill>
                <a:latin typeface="HGPｺﾞｼｯｸM" panose="020B0600000000000000" pitchFamily="50" charset="-128"/>
                <a:ea typeface="HGPｺﾞｼｯｸM" panose="020B0600000000000000" pitchFamily="50" charset="-128"/>
              </a:rPr>
              <a:t>contact</a:t>
            </a:r>
            <a:r>
              <a:rPr lang="ja-JP" altLang="en-US" sz="700" dirty="0">
                <a:solidFill>
                  <a:schemeClr val="bg1">
                    <a:lumMod val="65000"/>
                  </a:schemeClr>
                </a:solidFill>
                <a:latin typeface="HGPｺﾞｼｯｸM" panose="020B0600000000000000" pitchFamily="50" charset="-128"/>
                <a:ea typeface="HGPｺﾞｼｯｸM" panose="020B0600000000000000" pitchFamily="50" charset="-128"/>
              </a:rPr>
              <a:t>（</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hlinkClick r:id="rId2">
                  <a:extLst>
                    <a:ext uri="{A12FA001-AC4F-418D-AE19-62706E023703}">
                      <ahyp:hlinkClr xmlns:ahyp="http://schemas.microsoft.com/office/drawing/2018/hyperlinkcolor" val="tx"/>
                    </a:ext>
                  </a:extLst>
                </a:hlinkClick>
              </a:rPr>
              <a:t>https://labo-ks.co.jp</a:t>
            </a:r>
            <a:r>
              <a:rPr lang="en-US" altLang="ja-JP"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r>
              <a:rPr lang="ja-JP" altLang="en-US" sz="700" b="0" i="0" dirty="0">
                <a:solidFill>
                  <a:schemeClr val="bg1">
                    <a:lumMod val="65000"/>
                  </a:schemeClr>
                </a:solidFill>
                <a:effectLst/>
                <a:latin typeface="HGPｺﾞｼｯｸM" panose="020B0600000000000000" pitchFamily="50" charset="-128"/>
                <a:ea typeface="HGPｺﾞｼｯｸM" panose="020B0600000000000000" pitchFamily="50" charset="-128"/>
              </a:rPr>
              <a:t>）</a:t>
            </a:r>
            <a:endParaRPr kumimoji="1" lang="ja-JP" altLang="en-US" sz="700" b="0" i="0" u="none" strike="noStrike" kern="1200" cap="none" spc="0" normalizeH="0" baseline="0" noProof="0" dirty="0">
              <a:ln>
                <a:noFill/>
              </a:ln>
              <a:solidFill>
                <a:schemeClr val="bg1">
                  <a:lumMod val="65000"/>
                </a:schemeClr>
              </a:solidFill>
              <a:effectLst/>
              <a:uLnTx/>
              <a:uFillTx/>
              <a:latin typeface="HGPｺﾞｼｯｸM" panose="020B0600000000000000" pitchFamily="50" charset="-128"/>
              <a:ea typeface="HGPｺﾞｼｯｸM" panose="020B0600000000000000" pitchFamily="50" charset="-128"/>
              <a:cs typeface="+mn-cs"/>
            </a:endParaRPr>
          </a:p>
        </p:txBody>
      </p:sp>
    </p:spTree>
    <p:extLst>
      <p:ext uri="{BB962C8B-B14F-4D97-AF65-F5344CB8AC3E}">
        <p14:creationId xmlns:p14="http://schemas.microsoft.com/office/powerpoint/2010/main" val="80036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7203369"/>
      </p:ext>
    </p:extLst>
  </p:cSld>
  <p:clrMap bg1="lt1" tx1="dk1" bg2="lt2" tx2="dk2" accent1="accent1" accent2="accent2" accent3="accent3" accent4="accent4" accent5="accent5" accent6="accent6" hlink="hlink" folHlink="folHlink"/>
  <p:sldLayoutIdLst>
    <p:sldLayoutId id="2147483662" r:id="rId1"/>
    <p:sldLayoutId id="2147483670" r:id="rId2"/>
    <p:sldLayoutId id="2147483661" r:id="rId3"/>
    <p:sldLayoutId id="2147483665" r:id="rId4"/>
    <p:sldLayoutId id="2147483666" r:id="rId5"/>
    <p:sldLayoutId id="2147483672" r:id="rId6"/>
    <p:sldLayoutId id="2147483671" r:id="rId7"/>
    <p:sldLayoutId id="2147483673" r:id="rId8"/>
    <p:sldLayoutId id="2147483674" r:id="rId9"/>
    <p:sldLayoutId id="2147483667" r:id="rId10"/>
    <p:sldLayoutId id="2147483669" r:id="rId11"/>
    <p:sldLayoutId id="2147483668"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hyperlink" Target="https://kanmuri.com/topics/1342" TargetMode="External"/><Relationship Id="rId1" Type="http://schemas.openxmlformats.org/officeDocument/2006/relationships/slideLayout" Target="../slideLayouts/slideLayout8.xml"/><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4</a:t>
            </a:r>
            <a:r>
              <a:rPr lang="ja-JP" altLang="en-US" dirty="0">
                <a:solidFill>
                  <a:schemeClr val="tx1"/>
                </a:solidFill>
              </a:rPr>
              <a:t>月度運営</a:t>
            </a:r>
            <a:endParaRPr kumimoji="1" lang="ja-JP" altLang="en-US" dirty="0"/>
          </a:p>
        </p:txBody>
      </p:sp>
      <p:sp>
        <p:nvSpPr>
          <p:cNvPr id="26" name="AutoShape 3">
            <a:extLst>
              <a:ext uri="{FF2B5EF4-FFF2-40B4-BE49-F238E27FC236}">
                <a16:creationId xmlns:a16="http://schemas.microsoft.com/office/drawing/2014/main" id="{1A5C8631-D143-4601-95AF-F16C54542A5E}"/>
              </a:ext>
            </a:extLst>
          </p:cNvPr>
          <p:cNvSpPr>
            <a:spLocks noChangeArrowheads="1"/>
          </p:cNvSpPr>
          <p:nvPr/>
        </p:nvSpPr>
        <p:spPr bwMode="auto">
          <a:xfrm>
            <a:off x="114299" y="631508"/>
            <a:ext cx="9754107" cy="492443"/>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sz="1600" b="1" dirty="0">
                <a:latin typeface="+mn-ea"/>
                <a:cs typeface="メイリオ" pitchFamily="50" charset="-128"/>
              </a:rPr>
              <a:t>4</a:t>
            </a:r>
            <a:r>
              <a:rPr lang="ja-JP" altLang="en-US" sz="1600" b="1" dirty="0">
                <a:latin typeface="+mn-ea"/>
                <a:ea typeface="+mn-ea"/>
                <a:cs typeface="メイリオ" pitchFamily="50" charset="-128"/>
              </a:rPr>
              <a:t>月度運営のチェックシート</a:t>
            </a:r>
            <a:r>
              <a:rPr lang="ja-JP" altLang="en-US" sz="1100" dirty="0">
                <a:latin typeface="Arial"/>
                <a:ea typeface="メイリオ" pitchFamily="50" charset="-128"/>
                <a:cs typeface="メイリオ" pitchFamily="50" charset="-128"/>
              </a:rPr>
              <a:t>（下記チェックシートの内容は、自組織の運営に合わせて自由に修正してください♪）</a:t>
            </a:r>
            <a:endParaRPr lang="ja-JP" altLang="en-US" sz="1600" dirty="0">
              <a:latin typeface="Arial"/>
              <a:ea typeface="メイリオ" pitchFamily="50" charset="-128"/>
              <a:cs typeface="メイリオ" pitchFamily="50" charset="-128"/>
            </a:endParaRPr>
          </a:p>
          <a:p>
            <a:pPr eaLnBrk="0" hangingPunct="0">
              <a:spcAft>
                <a:spcPts val="0"/>
              </a:spcAft>
              <a:defRPr/>
            </a:pPr>
            <a:endParaRPr lang="en-US" altLang="ja-JP" sz="1600" dirty="0">
              <a:solidFill>
                <a:srgbClr val="4D4D4D"/>
              </a:solidFill>
              <a:latin typeface="Arial"/>
              <a:ea typeface="メイリオ" pitchFamily="50" charset="-128"/>
              <a:cs typeface="メイリオ" pitchFamily="50" charset="-128"/>
            </a:endParaRPr>
          </a:p>
        </p:txBody>
      </p:sp>
      <p:sp>
        <p:nvSpPr>
          <p:cNvPr id="27" name="正方形/長方形 26">
            <a:extLst>
              <a:ext uri="{FF2B5EF4-FFF2-40B4-BE49-F238E27FC236}">
                <a16:creationId xmlns:a16="http://schemas.microsoft.com/office/drawing/2014/main" id="{1A7FC271-05D4-47BA-9DD8-5AF5A62D05F5}"/>
              </a:ext>
            </a:extLst>
          </p:cNvPr>
          <p:cNvSpPr/>
          <p:nvPr/>
        </p:nvSpPr>
        <p:spPr>
          <a:xfrm>
            <a:off x="0" y="244551"/>
            <a:ext cx="2571538" cy="338554"/>
          </a:xfrm>
          <a:prstGeom prst="rect">
            <a:avLst/>
          </a:prstGeom>
        </p:spPr>
        <p:txBody>
          <a:bodyPr wrap="none">
            <a:spAutoFit/>
          </a:bodyPr>
          <a:lstStyle/>
          <a:p>
            <a:r>
              <a:rPr lang="ja-JP" altLang="en-US" sz="1600" b="1" dirty="0">
                <a:solidFill>
                  <a:srgbClr val="4D4D4D"/>
                </a:solidFill>
                <a:latin typeface="Arial"/>
                <a:ea typeface="メイリオ" pitchFamily="50" charset="-128"/>
                <a:cs typeface="メイリオ" pitchFamily="50" charset="-128"/>
              </a:rPr>
              <a:t>日付：</a:t>
            </a:r>
            <a:r>
              <a:rPr lang="en-US" altLang="ja-JP" sz="1600" dirty="0">
                <a:solidFill>
                  <a:srgbClr val="4D4D4D"/>
                </a:solidFill>
                <a:latin typeface="Arial"/>
                <a:ea typeface="メイリオ" pitchFamily="50" charset="-128"/>
                <a:cs typeface="メイリオ" pitchFamily="50" charset="-128"/>
              </a:rPr>
              <a:t>2021</a:t>
            </a:r>
            <a:r>
              <a:rPr lang="ja-JP" altLang="en-US" sz="1100" dirty="0">
                <a:solidFill>
                  <a:srgbClr val="4D4D4D"/>
                </a:solidFill>
                <a:latin typeface="Arial"/>
                <a:ea typeface="メイリオ" pitchFamily="50" charset="-128"/>
                <a:cs typeface="メイリオ" pitchFamily="50" charset="-128"/>
              </a:rPr>
              <a:t>年 </a:t>
            </a:r>
            <a:r>
              <a:rPr lang="en-US" altLang="ja-JP" sz="1600" dirty="0">
                <a:solidFill>
                  <a:srgbClr val="4D4D4D"/>
                </a:solidFill>
                <a:latin typeface="Arial"/>
                <a:ea typeface="メイリオ" pitchFamily="50" charset="-128"/>
                <a:cs typeface="メイリオ" pitchFamily="50" charset="-128"/>
              </a:rPr>
              <a:t>3</a:t>
            </a:r>
            <a:r>
              <a:rPr lang="ja-JP" altLang="en-US" sz="1100" dirty="0">
                <a:solidFill>
                  <a:srgbClr val="4D4D4D"/>
                </a:solidFill>
                <a:latin typeface="Arial"/>
                <a:ea typeface="メイリオ" pitchFamily="50" charset="-128"/>
                <a:cs typeface="メイリオ" pitchFamily="50" charset="-128"/>
              </a:rPr>
              <a:t>月</a:t>
            </a:r>
            <a:r>
              <a:rPr lang="en-US" altLang="ja-JP" sz="1100" dirty="0">
                <a:solidFill>
                  <a:srgbClr val="4D4D4D"/>
                </a:solidFill>
                <a:latin typeface="Arial"/>
                <a:ea typeface="メイリオ" pitchFamily="50" charset="-128"/>
                <a:cs typeface="メイリオ" pitchFamily="50" charset="-128"/>
              </a:rPr>
              <a:t> </a:t>
            </a:r>
            <a:r>
              <a:rPr lang="en-US" altLang="ja-JP" sz="1600" dirty="0">
                <a:solidFill>
                  <a:srgbClr val="4D4D4D"/>
                </a:solidFill>
                <a:latin typeface="Arial"/>
                <a:ea typeface="メイリオ" pitchFamily="50" charset="-128"/>
                <a:cs typeface="メイリオ" pitchFamily="50" charset="-128"/>
              </a:rPr>
              <a:t>15</a:t>
            </a:r>
            <a:r>
              <a:rPr lang="ja-JP" altLang="en-US" sz="1100" dirty="0">
                <a:solidFill>
                  <a:srgbClr val="4D4D4D"/>
                </a:solidFill>
                <a:latin typeface="Arial"/>
                <a:ea typeface="メイリオ" pitchFamily="50" charset="-128"/>
                <a:cs typeface="メイリオ" pitchFamily="50" charset="-128"/>
              </a:rPr>
              <a:t>日（月）</a:t>
            </a:r>
            <a:endParaRPr lang="ja-JP" altLang="en-US" sz="1600" dirty="0"/>
          </a:p>
        </p:txBody>
      </p:sp>
      <p:sp>
        <p:nvSpPr>
          <p:cNvPr id="28" name="四角形: 角を丸くする 27">
            <a:extLst>
              <a:ext uri="{FF2B5EF4-FFF2-40B4-BE49-F238E27FC236}">
                <a16:creationId xmlns:a16="http://schemas.microsoft.com/office/drawing/2014/main" id="{32F12B17-C4E8-40A2-BC0D-56988891D846}"/>
              </a:ext>
            </a:extLst>
          </p:cNvPr>
          <p:cNvSpPr/>
          <p:nvPr/>
        </p:nvSpPr>
        <p:spPr>
          <a:xfrm>
            <a:off x="59635" y="22403"/>
            <a:ext cx="1764000" cy="252000"/>
          </a:xfrm>
          <a:prstGeom prst="roundRect">
            <a:avLst/>
          </a:prstGeom>
          <a:solidFill>
            <a:srgbClr val="FBDDDC"/>
          </a:solidFill>
          <a:ln w="19050">
            <a:solidFill>
              <a:srgbClr val="FBDDDC"/>
            </a:solidFill>
          </a:ln>
        </p:spPr>
        <p:txBody>
          <a:bodyPr wrap="square" lIns="0" tIns="0" rIns="0" bIns="0" anchor="ctr">
            <a:noAutofit/>
          </a:bodyPr>
          <a:lstStyle>
            <a:defPPr>
              <a:defRPr lang="ja-JP"/>
            </a:defPPr>
            <a:lvl1pPr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6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6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6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6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600" kern="1200">
                <a:solidFill>
                  <a:schemeClr val="tx1"/>
                </a:solidFill>
                <a:latin typeface="ＭＳ Ｐゴシック" charset="-128"/>
                <a:ea typeface="ＭＳ Ｐゴシック" charset="-128"/>
                <a:cs typeface="+mn-cs"/>
              </a:defRPr>
            </a:lvl9pPr>
          </a:lstStyle>
          <a:p>
            <a:pPr algn="ctr"/>
            <a:r>
              <a:rPr lang="ja-JP" altLang="en-US" sz="1400" b="1" dirty="0">
                <a:solidFill>
                  <a:srgbClr val="FF6562"/>
                </a:solidFill>
                <a:latin typeface="Meiryo UI" panose="020B0604030504040204" pitchFamily="50" charset="-128"/>
                <a:ea typeface="Meiryo UI" panose="020B0604030504040204" pitchFamily="50" charset="-128"/>
              </a:rPr>
              <a:t>日本経済新聞休刊日</a:t>
            </a:r>
            <a:endParaRPr lang="en-US" altLang="ja-JP" sz="1400" b="1" dirty="0">
              <a:solidFill>
                <a:srgbClr val="FF6562"/>
              </a:solidFill>
              <a:latin typeface="Meiryo UI" panose="020B0604030504040204" pitchFamily="50" charset="-128"/>
              <a:ea typeface="Meiryo UI" panose="020B0604030504040204" pitchFamily="50" charset="-128"/>
            </a:endParaRPr>
          </a:p>
        </p:txBody>
      </p:sp>
      <p:graphicFrame>
        <p:nvGraphicFramePr>
          <p:cNvPr id="29" name="表 28">
            <a:extLst>
              <a:ext uri="{FF2B5EF4-FFF2-40B4-BE49-F238E27FC236}">
                <a16:creationId xmlns:a16="http://schemas.microsoft.com/office/drawing/2014/main" id="{416D62F9-8DC7-494D-85AD-52C90E376D15}"/>
              </a:ext>
            </a:extLst>
          </p:cNvPr>
          <p:cNvGraphicFramePr>
            <a:graphicFrameLocks noGrp="1"/>
          </p:cNvGraphicFramePr>
          <p:nvPr>
            <p:extLst>
              <p:ext uri="{D42A27DB-BD31-4B8C-83A1-F6EECF244321}">
                <p14:modId xmlns:p14="http://schemas.microsoft.com/office/powerpoint/2010/main" val="516981963"/>
              </p:ext>
            </p:extLst>
          </p:nvPr>
        </p:nvGraphicFramePr>
        <p:xfrm>
          <a:off x="185307" y="887725"/>
          <a:ext cx="9684000" cy="5796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目標設定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自組織やグループの目標（月責）等の共有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何でも共有、「見える化」が重要です★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個々の目標の把握・作成、共有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個々人の目標（主に月々の給与や</a:t>
                      </a:r>
                      <a:r>
                        <a:rPr lang="en-US" altLang="ja-JP" sz="900" b="0" i="0" u="none" strike="noStrike" dirty="0">
                          <a:solidFill>
                            <a:schemeClr val="tx1"/>
                          </a:solidFill>
                          <a:effectLst/>
                          <a:latin typeface="+mn-ea"/>
                          <a:ea typeface="+mn-ea"/>
                        </a:rPr>
                        <a:t>4</a:t>
                      </a:r>
                      <a:r>
                        <a:rPr lang="ja-JP" altLang="en-US" sz="900" b="0" i="0" u="none" strike="noStrike" dirty="0">
                          <a:solidFill>
                            <a:schemeClr val="tx1"/>
                          </a:solidFill>
                          <a:effectLst/>
                          <a:latin typeface="+mn-ea"/>
                          <a:ea typeface="+mn-ea"/>
                        </a:rPr>
                        <a:t>月に必要な金額）等を把握。その目標の積み重ねの先に、組織の目標の達成ができるよう調整</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5">
                  <a:txBody>
                    <a:bodyPr/>
                    <a:lstStyle/>
                    <a:p>
                      <a:pPr marL="0" indent="0" algn="ctr" fontAlgn="ctr">
                        <a:buFontTx/>
                        <a:buNone/>
                      </a:pPr>
                      <a:r>
                        <a:rPr lang="ja-JP" altLang="en-US" sz="1050" b="0" i="0" u="none" strike="noStrike" dirty="0">
                          <a:solidFill>
                            <a:schemeClr val="tx1"/>
                          </a:solidFill>
                          <a:effectLst/>
                          <a:latin typeface="+mn-ea"/>
                          <a:ea typeface="+mn-ea"/>
                        </a:rPr>
                        <a:t>スケジュール</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4</a:t>
                      </a:r>
                      <a:r>
                        <a:rPr lang="ja-JP" altLang="en-US" sz="1050" b="0" i="0" u="none" strike="noStrike" dirty="0">
                          <a:solidFill>
                            <a:schemeClr val="tx1"/>
                          </a:solidFill>
                          <a:effectLst/>
                          <a:latin typeface="+mn-ea"/>
                          <a:ea typeface="+mn-ea"/>
                        </a:rPr>
                        <a:t>月度の締め切り日の確認</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新年度から新制度となり、締切日が変わっていないか、また、自組織の運営において、締切日を変える必要（早める）等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50" b="0" i="0" u="none" strike="noStrike">
                          <a:solidFill>
                            <a:schemeClr val="tx1"/>
                          </a:solidFill>
                          <a:effectLst/>
                          <a:latin typeface="+mn-ea"/>
                          <a:ea typeface="+mn-ea"/>
                        </a:rPr>
                        <a:t>早期稼働・ラップの設定等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施策やリストアップ整備の時間、未達成者へのフォローの締め切りと事前のアナウス</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この日までに、ここまでの目標（ラップ）が未達成だったら、今月はみんなでこれをする等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幹部とのスケジュールの共有（含自身の予定）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イベントや会議だけでなく、リーダー（自分自身）のスケジュールは、明示しておきましょう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事務職員さんとのコミュニケーションの日の設定</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私たちの活動を支えてくれているバックオフィス部門。日々のコミュニケーションだけでなく、労いの場や、差し入れ等工夫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後援者対策やイベントの準備と共有</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コロナ禍でのオンライン対応や、自治体の企画への積極参加、オンラインコミュニティーへのアンテナ、ハガキ（手紙）等の積極活用等、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6">
                  <a:txBody>
                    <a:bodyPr/>
                    <a:lstStyle/>
                    <a:p>
                      <a:pPr marL="0" indent="0" algn="ctr" fontAlgn="ctr">
                        <a:buFontTx/>
                        <a:buNone/>
                      </a:pPr>
                      <a:r>
                        <a:rPr lang="ja-JP" altLang="en-US" sz="1050" b="0" i="0" u="none" strike="noStrike" dirty="0">
                          <a:solidFill>
                            <a:schemeClr val="tx1"/>
                          </a:solidFill>
                          <a:effectLst/>
                          <a:latin typeface="+mn-ea"/>
                          <a:ea typeface="+mn-ea"/>
                        </a:rPr>
                        <a:t>運営</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活動物資の準備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4</a:t>
                      </a:r>
                      <a:r>
                        <a:rPr lang="ja-JP" altLang="en-US" sz="900" b="0" i="0" u="none" strike="noStrike" dirty="0">
                          <a:solidFill>
                            <a:schemeClr val="tx1"/>
                          </a:solidFill>
                          <a:effectLst/>
                          <a:latin typeface="+mn-ea"/>
                          <a:ea typeface="+mn-ea"/>
                        </a:rPr>
                        <a:t>月の運営に応じた活動物資の用意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教育の準備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新年度になった、新制度が導入される会社も多くあります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変化があった制度を共有し、また、運営に活かす教育の準備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6598108"/>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経営資金の計画的運営と、透明性確保</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年度末ということで、次年度を見据えた経営資金の計画</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年度末でいつもの月と経営資金の支給体制が変わる会社もあるので注意</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子どもの進学を見据えた各種対策</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子どものいる親は、何かと忙しい月。お客さまだけでなく、自組織の従業員もフォロー</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モチベーション管理の先回り（誰が落ち込んでいる？）</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en-US" altLang="ja-JP" sz="900" dirty="0">
                          <a:latin typeface="+mn-ea"/>
                          <a:ea typeface="+mn-ea"/>
                        </a:rPr>
                        <a:t>3</a:t>
                      </a:r>
                      <a:r>
                        <a:rPr kumimoji="1" lang="ja-JP" altLang="en-US" sz="900" dirty="0">
                          <a:latin typeface="+mn-ea"/>
                          <a:ea typeface="+mn-ea"/>
                        </a:rPr>
                        <a:t>月のお給料が少ない、子どもの進学で悩んでいる、思うように活動に集中できていない等、悩みはさまざま。悩みの大きさを自分の主観で判断せず、相手の立場で感じましょう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朝礼の計画、それにともなう準備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教育（きょういく）朝礼が、今日行く（きょういく）朝礼になっていますか？自分（リーダー）の言葉は、伝わっていますか？朝の貴重な時間、しっかりと事前準備のうえ臨む！</a:t>
                      </a:r>
                      <a:endParaRPr kumimoji="1" lang="en-US" altLang="ja-JP"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r h="324000">
                <a:tc>
                  <a:txBody>
                    <a:bodyPr/>
                    <a:lstStyle/>
                    <a:p>
                      <a:pPr algn="ctr" fontAlgn="ctr"/>
                      <a:r>
                        <a:rPr lang="en-US" altLang="ja-JP" sz="1200" b="0" i="0" u="none" strike="noStrike" dirty="0">
                          <a:solidFill>
                            <a:srgbClr val="000000"/>
                          </a:solidFill>
                          <a:effectLst/>
                          <a:latin typeface="+mn-ea"/>
                          <a:ea typeface="+mn-ea"/>
                        </a:rPr>
                        <a:t>14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法人･相続</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a:solidFill>
                            <a:schemeClr val="tx1"/>
                          </a:solidFill>
                          <a:effectLst/>
                          <a:latin typeface="+mn-ea"/>
                          <a:ea typeface="+mn-ea"/>
                        </a:rPr>
                        <a:t>「確定申告」を意識した</a:t>
                      </a:r>
                      <a:r>
                        <a:rPr lang="en-US" altLang="ja-JP" sz="1050" b="0" i="0" u="none" strike="noStrike">
                          <a:solidFill>
                            <a:schemeClr val="tx1"/>
                          </a:solidFill>
                          <a:effectLst/>
                          <a:latin typeface="+mn-ea"/>
                          <a:ea typeface="+mn-ea"/>
                        </a:rPr>
                        <a:t>2021</a:t>
                      </a:r>
                      <a:r>
                        <a:rPr lang="ja-JP" altLang="en-US" sz="1050" b="0" i="0" u="none" strike="noStrike">
                          <a:solidFill>
                            <a:schemeClr val="tx1"/>
                          </a:solidFill>
                          <a:effectLst/>
                          <a:latin typeface="+mn-ea"/>
                          <a:ea typeface="+mn-ea"/>
                        </a:rPr>
                        <a:t>年度の各種税金対策</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今年の確定申告の締め切りは</a:t>
                      </a:r>
                      <a:r>
                        <a:rPr kumimoji="1" lang="en-US" altLang="ja-JP" sz="900" dirty="0">
                          <a:latin typeface="+mn-ea"/>
                          <a:ea typeface="+mn-ea"/>
                        </a:rPr>
                        <a:t>4</a:t>
                      </a:r>
                      <a:r>
                        <a:rPr kumimoji="1" lang="ja-JP" altLang="en-US" sz="900" dirty="0">
                          <a:latin typeface="+mn-ea"/>
                          <a:ea typeface="+mn-ea"/>
                        </a:rPr>
                        <a:t>月まで伸びています。贈与税確定申告等、相続対策だけでなく、各種税金対策等をお客さまの状況を確認のうえタックスプランニング</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44893670"/>
                  </a:ext>
                </a:extLst>
              </a:tr>
              <a:tr h="324000">
                <a:tc>
                  <a:txBody>
                    <a:bodyPr/>
                    <a:lstStyle/>
                    <a:p>
                      <a:pPr algn="ctr" fontAlgn="ctr"/>
                      <a:r>
                        <a:rPr lang="en-US" altLang="ja-JP" sz="1200" b="0" i="0" u="none" strike="noStrike" dirty="0">
                          <a:solidFill>
                            <a:srgbClr val="000000"/>
                          </a:solidFill>
                          <a:effectLst/>
                          <a:latin typeface="+mn-ea"/>
                          <a:ea typeface="+mn-ea"/>
                        </a:rPr>
                        <a:t>15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新年度挨拶の訪問準備</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自社・他社問わず、</a:t>
                      </a:r>
                      <a:r>
                        <a:rPr kumimoji="1" lang="en-US" altLang="ja-JP" sz="900" dirty="0">
                          <a:latin typeface="+mn-ea"/>
                          <a:ea typeface="+mn-ea"/>
                        </a:rPr>
                        <a:t>4</a:t>
                      </a:r>
                      <a:r>
                        <a:rPr kumimoji="1" lang="ja-JP" altLang="en-US" sz="900" dirty="0">
                          <a:latin typeface="+mn-ea"/>
                          <a:ea typeface="+mn-ea"/>
                        </a:rPr>
                        <a:t>月に新年度を迎える会社は多くあります。また、今まで訪問が途絶えていた法人先にも、「新年度挨拶」をきっかけに改めていく口実にも！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28539165"/>
                  </a:ext>
                </a:extLst>
              </a:tr>
              <a:tr h="324000">
                <a:tc>
                  <a:txBody>
                    <a:bodyPr/>
                    <a:lstStyle/>
                    <a:p>
                      <a:pPr algn="ctr" fontAlgn="ctr"/>
                      <a:r>
                        <a:rPr lang="en-US" altLang="ja-JP" sz="1200" b="0" i="0" u="none" strike="noStrike" dirty="0">
                          <a:solidFill>
                            <a:srgbClr val="000000"/>
                          </a:solidFill>
                          <a:effectLst/>
                          <a:latin typeface="+mn-ea"/>
                          <a:ea typeface="+mn-ea"/>
                        </a:rPr>
                        <a:t>16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marL="0" indent="0" algn="ctr" fontAlgn="ctr">
                        <a:buFontTx/>
                        <a:buNone/>
                      </a:pPr>
                      <a:r>
                        <a:rPr lang="ja-JP" altLang="en-US" sz="1050" b="0" i="0" u="none" strike="noStrike" dirty="0">
                          <a:solidFill>
                            <a:schemeClr val="tx1"/>
                          </a:solidFill>
                          <a:effectLst/>
                          <a:latin typeface="+mn-ea"/>
                          <a:ea typeface="+mn-ea"/>
                        </a:rPr>
                        <a:t>新年度対応</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新年度のリーダーとしての目標や豊富</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新年度に向けて、自組織の運営に対する目標や自身の考え等、共有</a:t>
                      </a:r>
                      <a:endParaRPr kumimoji="1" lang="en-US" altLang="ja-JP" sz="900" dirty="0">
                        <a:latin typeface="+mn-ea"/>
                        <a:ea typeface="+mn-ea"/>
                      </a:endParaRPr>
                    </a:p>
                    <a:p>
                      <a:r>
                        <a:rPr kumimoji="1" lang="ja-JP" altLang="en-US" sz="900">
                          <a:latin typeface="+mn-ea"/>
                          <a:ea typeface="+mn-ea"/>
                        </a:rPr>
                        <a:t>新たな気持ちの取り組み、みんなで大きな目標に迎える準備をしましょう</a:t>
                      </a:r>
                      <a:endParaRPr kumimoji="1" lang="ja-JP" altLang="en-US" sz="900" dirty="0">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85577499"/>
                  </a:ext>
                </a:extLst>
              </a:tr>
              <a:tr h="324000">
                <a:tc>
                  <a:txBody>
                    <a:bodyPr/>
                    <a:lstStyle/>
                    <a:p>
                      <a:pPr algn="ctr" fontAlgn="ctr"/>
                      <a:r>
                        <a:rPr lang="en-US" altLang="ja-JP" sz="1200" b="0" i="0" u="none" strike="noStrike" dirty="0">
                          <a:solidFill>
                            <a:srgbClr val="000000"/>
                          </a:solidFill>
                          <a:effectLst/>
                          <a:latin typeface="+mn-ea"/>
                          <a:ea typeface="+mn-ea"/>
                        </a:rPr>
                        <a:t>17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新年度を見据えた組織・体制つくり</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自組織の全員が主役（主動）として働けるように、ここの特徴を把握のうえ役割分担。</a:t>
                      </a:r>
                      <a:endParaRPr kumimoji="1" lang="en-US" altLang="ja-JP" sz="900" dirty="0">
                        <a:latin typeface="+mn-ea"/>
                        <a:ea typeface="+mn-ea"/>
                      </a:endParaRPr>
                    </a:p>
                    <a:p>
                      <a:r>
                        <a:rPr kumimoji="1" lang="ja-JP" altLang="en-US" sz="900" dirty="0">
                          <a:latin typeface="+mn-ea"/>
                          <a:ea typeface="+mn-ea"/>
                        </a:rPr>
                        <a:t>会社の組織体にとらわれることのない小委員会の設置等の工夫も</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67579874"/>
                  </a:ext>
                </a:extLst>
              </a:tr>
            </a:tbl>
          </a:graphicData>
        </a:graphic>
      </p:graphicFrame>
    </p:spTree>
    <p:extLst>
      <p:ext uri="{BB962C8B-B14F-4D97-AF65-F5344CB8AC3E}">
        <p14:creationId xmlns:p14="http://schemas.microsoft.com/office/powerpoint/2010/main" val="557388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プレースホルダー 1">
            <a:extLst>
              <a:ext uri="{FF2B5EF4-FFF2-40B4-BE49-F238E27FC236}">
                <a16:creationId xmlns:a16="http://schemas.microsoft.com/office/drawing/2014/main" id="{DF8D6BD5-B5E7-47D8-BD65-1CCD564212A7}"/>
              </a:ext>
            </a:extLst>
          </p:cNvPr>
          <p:cNvSpPr>
            <a:spLocks noGrp="1"/>
          </p:cNvSpPr>
          <p:nvPr>
            <p:ph type="body" sz="quarter" idx="10"/>
          </p:nvPr>
        </p:nvSpPr>
        <p:spPr/>
        <p:txBody>
          <a:bodyPr/>
          <a:lstStyle/>
          <a:p>
            <a:pPr algn="r"/>
            <a:r>
              <a:rPr lang="ja-JP" altLang="en-US" dirty="0">
                <a:solidFill>
                  <a:srgbClr val="FF6562"/>
                </a:solidFill>
              </a:rPr>
              <a:t>管理者必見</a:t>
            </a:r>
            <a:r>
              <a:rPr lang="en-US" altLang="ja-JP" dirty="0">
                <a:solidFill>
                  <a:srgbClr val="FF6562"/>
                </a:solidFill>
              </a:rPr>
              <a:t>⁉</a:t>
            </a:r>
            <a:r>
              <a:rPr lang="ja-JP" altLang="en-US" dirty="0">
                <a:solidFill>
                  <a:srgbClr val="FF6562"/>
                </a:solidFill>
              </a:rPr>
              <a:t>≪</a:t>
            </a:r>
            <a:r>
              <a:rPr lang="en-US" altLang="ja-JP" dirty="0">
                <a:solidFill>
                  <a:srgbClr val="FF6562"/>
                </a:solidFill>
              </a:rPr>
              <a:t>Management Journal</a:t>
            </a:r>
            <a:r>
              <a:rPr lang="ja-JP" altLang="en-US" dirty="0">
                <a:solidFill>
                  <a:srgbClr val="FF6562"/>
                </a:solidFill>
              </a:rPr>
              <a:t>≫ </a:t>
            </a:r>
            <a:r>
              <a:rPr lang="en-US" altLang="ja-JP" dirty="0">
                <a:solidFill>
                  <a:schemeClr val="tx1"/>
                </a:solidFill>
              </a:rPr>
              <a:t>4</a:t>
            </a:r>
            <a:r>
              <a:rPr lang="ja-JP" altLang="en-US" dirty="0">
                <a:solidFill>
                  <a:schemeClr val="tx1"/>
                </a:solidFill>
              </a:rPr>
              <a:t>月度優先訪問先ヒント</a:t>
            </a:r>
            <a:endParaRPr kumimoji="1" lang="ja-JP" altLang="en-US" dirty="0"/>
          </a:p>
        </p:txBody>
      </p:sp>
      <p:sp>
        <p:nvSpPr>
          <p:cNvPr id="75" name="AutoShape 3">
            <a:extLst>
              <a:ext uri="{FF2B5EF4-FFF2-40B4-BE49-F238E27FC236}">
                <a16:creationId xmlns:a16="http://schemas.microsoft.com/office/drawing/2014/main" id="{D004BD64-8729-4B77-8D69-B3A7D5853491}"/>
              </a:ext>
            </a:extLst>
          </p:cNvPr>
          <p:cNvSpPr>
            <a:spLocks noChangeArrowheads="1"/>
          </p:cNvSpPr>
          <p:nvPr/>
        </p:nvSpPr>
        <p:spPr bwMode="auto">
          <a:xfrm>
            <a:off x="114300" y="651828"/>
            <a:ext cx="9677400" cy="246221"/>
          </a:xfrm>
          <a:prstGeom prst="roundRect">
            <a:avLst>
              <a:gd name="adj" fmla="val 0"/>
            </a:avLst>
          </a:prstGeom>
          <a:noFill/>
          <a:ln>
            <a:noFill/>
          </a:ln>
          <a:effectLst/>
        </p:spPr>
        <p:txBody>
          <a:bodyPr wrap="square" lIns="0" tIns="0" rIns="0" bIns="0">
            <a:spAutoFit/>
          </a:bodyPr>
          <a:lstStyle/>
          <a:p>
            <a:pPr eaLnBrk="0" hangingPunct="0">
              <a:spcAft>
                <a:spcPts val="0"/>
              </a:spcAft>
              <a:defRPr/>
            </a:pPr>
            <a:r>
              <a:rPr lang="en-US" altLang="ja-JP" sz="1600" b="1" dirty="0">
                <a:latin typeface="+mn-ea"/>
                <a:ea typeface="+mn-ea"/>
                <a:cs typeface="メイリオ" pitchFamily="50" charset="-128"/>
              </a:rPr>
              <a:t>4</a:t>
            </a:r>
            <a:r>
              <a:rPr lang="ja-JP" altLang="en-US" sz="1600" b="1" dirty="0">
                <a:latin typeface="+mn-ea"/>
                <a:ea typeface="+mn-ea"/>
                <a:cs typeface="メイリオ" pitchFamily="50" charset="-128"/>
              </a:rPr>
              <a:t>月度の優先訪問先ヒント</a:t>
            </a:r>
            <a:r>
              <a:rPr lang="ja-JP" altLang="en-US" sz="1100" dirty="0">
                <a:latin typeface="+mn-ea"/>
                <a:ea typeface="+mn-ea"/>
                <a:cs typeface="メイリオ" pitchFamily="50" charset="-128"/>
              </a:rPr>
              <a:t>（下記チェックシートの内容は、自身の運営に合わせて自由に修正してください♪）</a:t>
            </a:r>
            <a:endParaRPr lang="ja-JP" altLang="en-US" sz="1600" dirty="0">
              <a:latin typeface="+mn-ea"/>
              <a:ea typeface="+mn-ea"/>
              <a:cs typeface="メイリオ" pitchFamily="50" charset="-128"/>
            </a:endParaRPr>
          </a:p>
        </p:txBody>
      </p:sp>
      <p:graphicFrame>
        <p:nvGraphicFramePr>
          <p:cNvPr id="77" name="表 76">
            <a:extLst>
              <a:ext uri="{FF2B5EF4-FFF2-40B4-BE49-F238E27FC236}">
                <a16:creationId xmlns:a16="http://schemas.microsoft.com/office/drawing/2014/main" id="{008AE47D-8B80-43FF-8176-4591FC2431CA}"/>
              </a:ext>
            </a:extLst>
          </p:cNvPr>
          <p:cNvGraphicFramePr>
            <a:graphicFrameLocks noGrp="1"/>
          </p:cNvGraphicFramePr>
          <p:nvPr>
            <p:extLst>
              <p:ext uri="{D42A27DB-BD31-4B8C-83A1-F6EECF244321}">
                <p14:modId xmlns:p14="http://schemas.microsoft.com/office/powerpoint/2010/main" val="522930848"/>
              </p:ext>
            </p:extLst>
          </p:nvPr>
        </p:nvGraphicFramePr>
        <p:xfrm>
          <a:off x="185307" y="908576"/>
          <a:ext cx="9684000" cy="4500000"/>
        </p:xfrm>
        <a:graphic>
          <a:graphicData uri="http://schemas.openxmlformats.org/drawingml/2006/table">
            <a:tbl>
              <a:tblPr/>
              <a:tblGrid>
                <a:gridCol w="324000">
                  <a:extLst>
                    <a:ext uri="{9D8B030D-6E8A-4147-A177-3AD203B41FA5}">
                      <a16:colId xmlns:a16="http://schemas.microsoft.com/office/drawing/2014/main" val="1557859282"/>
                    </a:ext>
                  </a:extLst>
                </a:gridCol>
                <a:gridCol w="900000">
                  <a:extLst>
                    <a:ext uri="{9D8B030D-6E8A-4147-A177-3AD203B41FA5}">
                      <a16:colId xmlns:a16="http://schemas.microsoft.com/office/drawing/2014/main" val="2280188810"/>
                    </a:ext>
                  </a:extLst>
                </a:gridCol>
                <a:gridCol w="324000">
                  <a:extLst>
                    <a:ext uri="{9D8B030D-6E8A-4147-A177-3AD203B41FA5}">
                      <a16:colId xmlns:a16="http://schemas.microsoft.com/office/drawing/2014/main" val="2079909331"/>
                    </a:ext>
                  </a:extLst>
                </a:gridCol>
                <a:gridCol w="3420000">
                  <a:extLst>
                    <a:ext uri="{9D8B030D-6E8A-4147-A177-3AD203B41FA5}">
                      <a16:colId xmlns:a16="http://schemas.microsoft.com/office/drawing/2014/main" val="4185784076"/>
                    </a:ext>
                  </a:extLst>
                </a:gridCol>
                <a:gridCol w="4716000">
                  <a:extLst>
                    <a:ext uri="{9D8B030D-6E8A-4147-A177-3AD203B41FA5}">
                      <a16:colId xmlns:a16="http://schemas.microsoft.com/office/drawing/2014/main" val="2626044344"/>
                    </a:ext>
                  </a:extLst>
                </a:gridCol>
              </a:tblGrid>
              <a:tr h="288000">
                <a:tc>
                  <a:txBody>
                    <a:bodyPr/>
                    <a:lstStyle/>
                    <a:p>
                      <a:pPr algn="ctr" fontAlgn="ctr"/>
                      <a:r>
                        <a:rPr lang="en-US" altLang="ja-JP" sz="1200" b="1" i="0" u="none" strike="noStrike" dirty="0">
                          <a:solidFill>
                            <a:srgbClr val="000000"/>
                          </a:solidFill>
                          <a:effectLst/>
                          <a:latin typeface="+mn-ea"/>
                          <a:ea typeface="+mn-ea"/>
                        </a:rPr>
                        <a:t>No</a:t>
                      </a:r>
                      <a:endParaRPr lang="ja-JP" altLang="en-US" sz="1200" b="1" i="0" u="none" strike="noStrike" dirty="0">
                        <a:solidFill>
                          <a:srgbClr val="000000"/>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ｶﾃｺﾞﾘｰ</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i="0" u="none" strike="noStrike" dirty="0">
                          <a:solidFill>
                            <a:schemeClr val="tx1"/>
                          </a:solidFill>
                          <a:effectLst/>
                          <a:latin typeface="+mn-ea"/>
                          <a:ea typeface="+mn-ea"/>
                        </a:rPr>
                        <a:t>ﾁｪｯｸ</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marL="0" indent="0" algn="ctr" fontAlgn="ctr">
                        <a:buFontTx/>
                        <a:buNone/>
                      </a:pPr>
                      <a:r>
                        <a:rPr lang="ja-JP" altLang="en-US" sz="1200" b="1" i="0" u="none" strike="noStrike" dirty="0">
                          <a:solidFill>
                            <a:schemeClr val="tx1"/>
                          </a:solidFill>
                          <a:effectLst/>
                          <a:latin typeface="+mn-ea"/>
                          <a:ea typeface="+mn-ea"/>
                        </a:rPr>
                        <a:t>ポイント</a:t>
                      </a:r>
                      <a:endParaRPr lang="en-US" altLang="ja-JP" sz="1200" b="1" i="0" u="none" strike="noStrike" dirty="0">
                        <a:solidFill>
                          <a:schemeClr val="tx1"/>
                        </a:solidFill>
                        <a:effectLst/>
                        <a:latin typeface="+mn-ea"/>
                        <a:ea typeface="+mn-ea"/>
                      </a:endParaRP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tc>
                  <a:txBody>
                    <a:bodyPr/>
                    <a:lstStyle/>
                    <a:p>
                      <a:pPr algn="ctr"/>
                      <a:r>
                        <a:rPr kumimoji="1" lang="ja-JP" altLang="en-US" sz="1200" b="1" dirty="0">
                          <a:latin typeface="+mn-ea"/>
                          <a:ea typeface="+mn-ea"/>
                        </a:rPr>
                        <a:t>説明</a:t>
                      </a:r>
                    </a:p>
                  </a:txBody>
                  <a:tcPr marL="0" marR="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BDDDC"/>
                    </a:solidFill>
                  </a:tcPr>
                </a:tc>
                <a:extLst>
                  <a:ext uri="{0D108BD9-81ED-4DB2-BD59-A6C34878D82A}">
                    <a16:rowId xmlns:a16="http://schemas.microsoft.com/office/drawing/2014/main" val="497552313"/>
                  </a:ext>
                </a:extLst>
              </a:tr>
              <a:tr h="324000">
                <a:tc>
                  <a:txBody>
                    <a:bodyPr/>
                    <a:lstStyle/>
                    <a:p>
                      <a:pPr algn="ctr" fontAlgn="ctr"/>
                      <a:r>
                        <a:rPr lang="en-US" altLang="ja-JP" sz="1200" b="0" i="0" u="none" strike="noStrike" dirty="0">
                          <a:solidFill>
                            <a:srgbClr val="000000"/>
                          </a:solidFill>
                          <a:effectLst/>
                          <a:latin typeface="+mn-ea"/>
                          <a:ea typeface="+mn-ea"/>
                        </a:rPr>
                        <a:t>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年齢</a:t>
                      </a:r>
                      <a:endParaRPr lang="en-US" altLang="ja-JP" sz="1050" b="0" i="0" u="none" strike="noStrike" dirty="0">
                        <a:solidFill>
                          <a:schemeClr val="tx1"/>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・節目</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被年齢アップのお客さま・</a:t>
                      </a:r>
                      <a:r>
                        <a:rPr lang="en-US" altLang="ja-JP" sz="1050" b="0" i="0" u="none" strike="noStrike" dirty="0">
                          <a:solidFill>
                            <a:schemeClr val="tx1"/>
                          </a:solidFill>
                          <a:effectLst/>
                          <a:latin typeface="+mn-ea"/>
                          <a:ea typeface="+mn-ea"/>
                        </a:rPr>
                        <a:t>5</a:t>
                      </a:r>
                      <a:r>
                        <a:rPr lang="ja-JP" altLang="en-US" sz="1050" b="0" i="0" u="none" strike="noStrike" dirty="0">
                          <a:solidFill>
                            <a:schemeClr val="tx1"/>
                          </a:solidFill>
                          <a:effectLst/>
                          <a:latin typeface="+mn-ea"/>
                          <a:ea typeface="+mn-ea"/>
                        </a:rPr>
                        <a:t>月がお誕生日のお客さま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保険料を計算する年齢が上がると、あわせて保険料が上がります。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その前に、保障を案内しましょう！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8296727"/>
                  </a:ext>
                </a:extLst>
              </a:tr>
              <a:tr h="324000">
                <a:tc>
                  <a:txBody>
                    <a:bodyPr/>
                    <a:lstStyle/>
                    <a:p>
                      <a:pPr algn="ctr" fontAlgn="ctr"/>
                      <a:r>
                        <a:rPr lang="en-US" altLang="ja-JP" sz="1200" b="0" i="0" u="none" strike="noStrike" dirty="0">
                          <a:solidFill>
                            <a:srgbClr val="000000"/>
                          </a:solidFill>
                          <a:effectLst/>
                          <a:latin typeface="+mn-ea"/>
                          <a:ea typeface="+mn-ea"/>
                        </a:rPr>
                        <a:t>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35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45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59</a:t>
                      </a:r>
                      <a:r>
                        <a:rPr lang="ja-JP" altLang="en-US" sz="1050" b="0" i="0" u="none" strike="noStrike" dirty="0">
                          <a:solidFill>
                            <a:schemeClr val="tx1"/>
                          </a:solidFill>
                          <a:effectLst/>
                          <a:latin typeface="+mn-ea"/>
                          <a:ea typeface="+mn-ea"/>
                        </a:rPr>
                        <a:t>歳の誕生日を迎えられたお客さま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ねんきん定期便の詳細版が送付されるため、セカンドライフの計画が建てられます</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17857534"/>
                  </a:ext>
                </a:extLst>
              </a:tr>
              <a:tr h="324000">
                <a:tc>
                  <a:txBody>
                    <a:bodyPr/>
                    <a:lstStyle/>
                    <a:p>
                      <a:pPr algn="ctr" fontAlgn="ctr"/>
                      <a:r>
                        <a:rPr lang="en-US" altLang="ja-JP" sz="1200" b="0" i="0" u="none" strike="noStrike" dirty="0">
                          <a:solidFill>
                            <a:srgbClr val="000000"/>
                          </a:solidFill>
                          <a:effectLst/>
                          <a:latin typeface="+mn-ea"/>
                          <a:ea typeface="+mn-ea"/>
                        </a:rPr>
                        <a:t>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40</a:t>
                      </a:r>
                      <a:r>
                        <a:rPr lang="ja-JP" altLang="en-US" sz="1050" b="0" i="0" u="none" strike="noStrike" dirty="0">
                          <a:solidFill>
                            <a:schemeClr val="tx1"/>
                          </a:solidFill>
                          <a:effectLst/>
                          <a:latin typeface="+mn-ea"/>
                          <a:ea typeface="+mn-ea"/>
                        </a:rPr>
                        <a:t>歳のお客さま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介護系の商品がおススメきるようになる年齢です！（一般的に）</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82120851"/>
                  </a:ext>
                </a:extLst>
              </a:tr>
              <a:tr h="324000">
                <a:tc>
                  <a:txBody>
                    <a:bodyPr/>
                    <a:lstStyle/>
                    <a:p>
                      <a:pPr algn="ctr" fontAlgn="ctr"/>
                      <a:r>
                        <a:rPr lang="en-US" altLang="ja-JP" sz="1200" b="0" i="0" u="none" strike="noStrike" dirty="0">
                          <a:solidFill>
                            <a:srgbClr val="000000"/>
                          </a:solidFill>
                          <a:effectLst/>
                          <a:latin typeface="+mn-ea"/>
                          <a:ea typeface="+mn-ea"/>
                        </a:rPr>
                        <a:t>4</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en-US" altLang="ja-JP" sz="1050" b="0" i="0" u="none" strike="noStrike" dirty="0">
                          <a:solidFill>
                            <a:schemeClr val="tx1"/>
                          </a:solidFill>
                          <a:effectLst/>
                          <a:latin typeface="+mn-ea"/>
                          <a:ea typeface="+mn-ea"/>
                        </a:rPr>
                        <a:t>60</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65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70</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75</a:t>
                      </a:r>
                      <a:r>
                        <a:rPr lang="ja-JP" altLang="en-US" sz="1050" b="0" i="0" u="none" strike="noStrike" dirty="0">
                          <a:solidFill>
                            <a:schemeClr val="tx1"/>
                          </a:solidFill>
                          <a:effectLst/>
                          <a:latin typeface="+mn-ea"/>
                          <a:ea typeface="+mn-ea"/>
                        </a:rPr>
                        <a:t>・</a:t>
                      </a:r>
                      <a:r>
                        <a:rPr lang="en-US" altLang="ja-JP" sz="1050" b="0" i="0" u="none" strike="noStrike" dirty="0">
                          <a:solidFill>
                            <a:schemeClr val="tx1"/>
                          </a:solidFill>
                          <a:effectLst/>
                          <a:latin typeface="+mn-ea"/>
                          <a:ea typeface="+mn-ea"/>
                        </a:rPr>
                        <a:t>80</a:t>
                      </a:r>
                      <a:r>
                        <a:rPr lang="ja-JP" altLang="en-US" sz="1050" b="0" i="0" u="none" strike="noStrike" dirty="0">
                          <a:solidFill>
                            <a:schemeClr val="tx1"/>
                          </a:solidFill>
                          <a:effectLst/>
                          <a:latin typeface="+mn-ea"/>
                          <a:ea typeface="+mn-ea"/>
                        </a:rPr>
                        <a:t>歳のお客さま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セカンドライフ層の節目の年齢は、共済等の保障が半減する年齢の可能性があります。</a:t>
                      </a:r>
                      <a:endParaRPr lang="en-US" altLang="ja-JP" sz="900" b="0" i="0" u="none" strike="noStrike" dirty="0">
                        <a:solidFill>
                          <a:schemeClr val="tx1"/>
                        </a:solidFill>
                        <a:effectLst/>
                        <a:latin typeface="+mn-ea"/>
                        <a:ea typeface="+mn-ea"/>
                      </a:endParaRP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また、</a:t>
                      </a:r>
                      <a:r>
                        <a:rPr lang="en-US" altLang="ja-JP" sz="900" b="0" i="0" u="none" strike="noStrike" dirty="0">
                          <a:solidFill>
                            <a:schemeClr val="tx1"/>
                          </a:solidFill>
                          <a:effectLst/>
                          <a:latin typeface="+mn-ea"/>
                          <a:ea typeface="+mn-ea"/>
                        </a:rPr>
                        <a:t>65</a:t>
                      </a:r>
                      <a:r>
                        <a:rPr lang="ja-JP" altLang="en-US" sz="900" b="0" i="0" u="none" strike="noStrike" dirty="0">
                          <a:solidFill>
                            <a:schemeClr val="tx1"/>
                          </a:solidFill>
                          <a:effectLst/>
                          <a:latin typeface="+mn-ea"/>
                          <a:ea typeface="+mn-ea"/>
                        </a:rPr>
                        <a:t>歳は、公的年金等に関わる雑所得の向上が拡大される年齢、保険料の枠を確保！</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00265906"/>
                  </a:ext>
                </a:extLst>
              </a:tr>
              <a:tr h="324000">
                <a:tc>
                  <a:txBody>
                    <a:bodyPr/>
                    <a:lstStyle/>
                    <a:p>
                      <a:pPr algn="ctr" fontAlgn="ctr"/>
                      <a:r>
                        <a:rPr lang="en-US" altLang="ja-JP" sz="1200" b="0" i="0" u="none" strike="noStrike" dirty="0">
                          <a:solidFill>
                            <a:srgbClr val="000000"/>
                          </a:solidFill>
                          <a:effectLst/>
                          <a:latin typeface="+mn-ea"/>
                          <a:ea typeface="+mn-ea"/>
                        </a:rPr>
                        <a:t>5</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進学・就学等の対象年齢となるお客さま（と親）</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子育て終了世代への新・採併進活動。支払保険料の変化に伴う保障の最新化等</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5147102"/>
                  </a:ext>
                </a:extLst>
              </a:tr>
              <a:tr h="324000">
                <a:tc>
                  <a:txBody>
                    <a:bodyPr/>
                    <a:lstStyle/>
                    <a:p>
                      <a:pPr algn="ctr" fontAlgn="ctr"/>
                      <a:r>
                        <a:rPr lang="en-US" altLang="ja-JP" sz="1200" b="0" i="0" u="none" strike="noStrike" dirty="0">
                          <a:solidFill>
                            <a:srgbClr val="000000"/>
                          </a:solidFill>
                          <a:effectLst/>
                          <a:latin typeface="+mn-ea"/>
                          <a:ea typeface="+mn-ea"/>
                        </a:rPr>
                        <a:t>6</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厄年の方</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a:solidFill>
                            <a:schemeClr val="tx1"/>
                          </a:solidFill>
                          <a:effectLst/>
                          <a:latin typeface="+mn-ea"/>
                          <a:ea typeface="+mn-ea"/>
                        </a:rPr>
                        <a:t>今年は、コロナ禍の影響もあり、厄払いにも行けていない人が多いかもしれません。その分</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とはいいませんが、保障を充実！（参考</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冠稲荷神社</a:t>
                      </a:r>
                      <a:r>
                        <a:rPr lang="en-US" altLang="ja-JP" sz="700" b="0" i="0" u="none" strike="noStrike" dirty="0">
                          <a:solidFill>
                            <a:schemeClr val="tx1"/>
                          </a:solidFill>
                          <a:effectLst/>
                          <a:latin typeface="+mn-ea"/>
                          <a:ea typeface="+mn-ea"/>
                          <a:hlinkClick r:id="rId2"/>
                        </a:rPr>
                        <a:t>https://kanmuri.com/topics/1342</a:t>
                      </a:r>
                      <a:r>
                        <a:rPr lang="ja-JP" altLang="en-US" sz="900" b="0" i="0" u="none" strike="noStrike" dirty="0">
                          <a:solidFill>
                            <a:schemeClr val="tx1"/>
                          </a:solidFill>
                          <a:effectLst/>
                          <a:latin typeface="+mn-ea"/>
                          <a:ea typeface="+mn-ea"/>
                        </a:rPr>
                        <a:t>）</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35806160"/>
                  </a:ext>
                </a:extLst>
              </a:tr>
              <a:tr h="324000">
                <a:tc>
                  <a:txBody>
                    <a:bodyPr/>
                    <a:lstStyle/>
                    <a:p>
                      <a:pPr algn="ctr" fontAlgn="ctr"/>
                      <a:r>
                        <a:rPr lang="en-US" altLang="ja-JP" sz="1200" b="0" i="0" u="none" strike="noStrike" dirty="0">
                          <a:solidFill>
                            <a:srgbClr val="000000"/>
                          </a:solidFill>
                          <a:effectLst/>
                          <a:latin typeface="+mn-ea"/>
                          <a:ea typeface="+mn-ea"/>
                        </a:rPr>
                        <a:t>7</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7">
                  <a:txBody>
                    <a:bodyPr/>
                    <a:lstStyle/>
                    <a:p>
                      <a:pPr marL="0" indent="0" algn="ctr" fontAlgn="ctr">
                        <a:buFontTx/>
                        <a:buNone/>
                      </a:pPr>
                      <a:r>
                        <a:rPr lang="ja-JP" altLang="en-US" sz="1050" b="0" i="0" u="none" strike="noStrike" dirty="0">
                          <a:solidFill>
                            <a:schemeClr val="tx1"/>
                          </a:solidFill>
                          <a:effectLst/>
                          <a:latin typeface="+mn-ea"/>
                          <a:ea typeface="+mn-ea"/>
                        </a:rPr>
                        <a:t>契約</a:t>
                      </a: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貸金（契約者貸付）のあるお客さま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貸付けは年度をまたぎたくないもの</a:t>
                      </a:r>
                      <a:r>
                        <a:rPr lang="en-US" altLang="ja-JP" sz="900" b="0" i="0" u="none" strike="noStrike" dirty="0">
                          <a:solidFill>
                            <a:schemeClr val="tx1"/>
                          </a:solidFill>
                          <a:effectLst/>
                          <a:latin typeface="+mn-ea"/>
                          <a:ea typeface="+mn-ea"/>
                        </a:rPr>
                        <a:t>⁉</a:t>
                      </a:r>
                    </a:p>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貸付け利息の案内を含め、転換等幅広い対策を案内しましょう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14329107"/>
                  </a:ext>
                </a:extLst>
              </a:tr>
              <a:tr h="324000">
                <a:tc>
                  <a:txBody>
                    <a:bodyPr/>
                    <a:lstStyle/>
                    <a:p>
                      <a:pPr algn="ctr" fontAlgn="ctr"/>
                      <a:r>
                        <a:rPr lang="en-US" altLang="ja-JP" sz="1200" b="0" i="0" u="none" strike="noStrike" dirty="0">
                          <a:solidFill>
                            <a:srgbClr val="000000"/>
                          </a:solidFill>
                          <a:effectLst/>
                          <a:latin typeface="+mn-ea"/>
                          <a:ea typeface="+mn-ea"/>
                        </a:rPr>
                        <a:t>8</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体況が不安なお客さま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データの精緻化等により、各社「体況の査定」の緩和等が実施されているケースがあります。以前お断りされた査定が今は変化があるかも</a:t>
                      </a:r>
                      <a:r>
                        <a:rPr lang="en-US" altLang="ja-JP" sz="900" b="0" i="0" u="none" strike="noStrike" dirty="0">
                          <a:solidFill>
                            <a:schemeClr val="tx1"/>
                          </a:solidFill>
                          <a:effectLst/>
                          <a:latin typeface="+mn-ea"/>
                          <a:ea typeface="+mn-ea"/>
                        </a:rPr>
                        <a:t>⁉</a:t>
                      </a:r>
                      <a:r>
                        <a:rPr lang="ja-JP" altLang="en-US" sz="900" b="0" i="0" u="none" strike="noStrike" dirty="0">
                          <a:solidFill>
                            <a:schemeClr val="tx1"/>
                          </a:solidFill>
                          <a:effectLst/>
                          <a:latin typeface="+mn-ea"/>
                          <a:ea typeface="+mn-ea"/>
                        </a:rPr>
                        <a:t>自社の査定を再確認して案内を徹底</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33893737"/>
                  </a:ext>
                </a:extLst>
              </a:tr>
              <a:tr h="324000">
                <a:tc>
                  <a:txBody>
                    <a:bodyPr/>
                    <a:lstStyle/>
                    <a:p>
                      <a:pPr algn="ctr" fontAlgn="ctr"/>
                      <a:r>
                        <a:rPr lang="en-US" altLang="ja-JP" sz="1200" b="0" i="0" u="none" strike="noStrike" dirty="0">
                          <a:solidFill>
                            <a:srgbClr val="000000"/>
                          </a:solidFill>
                          <a:effectLst/>
                          <a:latin typeface="+mn-ea"/>
                          <a:ea typeface="+mn-ea"/>
                        </a:rPr>
                        <a:t>9</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配当金がたまっているお客さま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900" b="0" i="0" u="none" strike="noStrike" dirty="0">
                          <a:solidFill>
                            <a:schemeClr val="tx1"/>
                          </a:solidFill>
                          <a:effectLst/>
                          <a:latin typeface="+mn-ea"/>
                          <a:ea typeface="+mn-ea"/>
                        </a:rPr>
                        <a:t>意外と配当金が高額になっているケースが散見されます。しかしながら、配当金の利回りは決して芳しくない現状。積み立てにお客さまに優位なプランニングを案内しましょう！</a:t>
                      </a:r>
                      <a:endParaRPr lang="en-US" altLang="ja-JP" sz="90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659982"/>
                  </a:ext>
                </a:extLst>
              </a:tr>
              <a:tr h="324000">
                <a:tc>
                  <a:txBody>
                    <a:bodyPr/>
                    <a:lstStyle/>
                    <a:p>
                      <a:pPr algn="ctr" fontAlgn="ctr"/>
                      <a:r>
                        <a:rPr lang="en-US" altLang="ja-JP" sz="1200" b="0" i="0" u="none" strike="noStrike" dirty="0">
                          <a:solidFill>
                            <a:srgbClr val="000000"/>
                          </a:solidFill>
                          <a:effectLst/>
                          <a:latin typeface="+mn-ea"/>
                          <a:ea typeface="+mn-ea"/>
                        </a:rPr>
                        <a:t>10</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年掛契約等で、契約応当月のお客さま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年掛けの場合は特に、保険料の支払い月のお金の収支は気になるもの。そういう時こそ、保障と保険料のシミュレーションを前提に、お客さま本位の保障を提案しやすい月です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6274385"/>
                  </a:ext>
                </a:extLst>
              </a:tr>
              <a:tr h="324000">
                <a:tc>
                  <a:txBody>
                    <a:bodyPr/>
                    <a:lstStyle/>
                    <a:p>
                      <a:pPr algn="ctr" fontAlgn="ctr"/>
                      <a:r>
                        <a:rPr lang="en-US" altLang="ja-JP" sz="1200" b="0" i="0" u="none" strike="noStrike" dirty="0">
                          <a:solidFill>
                            <a:srgbClr val="000000"/>
                          </a:solidFill>
                          <a:effectLst/>
                          <a:latin typeface="+mn-ea"/>
                          <a:ea typeface="+mn-ea"/>
                        </a:rPr>
                        <a:t>11</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損害保険の更新月のお客さま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latin typeface="+mn-ea"/>
                          <a:ea typeface="+mn-ea"/>
                        </a:rPr>
                        <a:t>保障の充実はもちろん、損害保険の保険料を下げて、生命保険を充実等、「損保と生保」、さらには「親と子ども」等、世帯全体の保険料を考えて（安くして）新しい保障を準備</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49404497"/>
                  </a:ext>
                </a:extLst>
              </a:tr>
              <a:tr h="324000">
                <a:tc>
                  <a:txBody>
                    <a:bodyPr/>
                    <a:lstStyle/>
                    <a:p>
                      <a:pPr algn="ctr" fontAlgn="ctr"/>
                      <a:r>
                        <a:rPr lang="en-US" altLang="ja-JP" sz="1200" b="0" i="0" u="none" strike="noStrike" dirty="0">
                          <a:solidFill>
                            <a:srgbClr val="000000"/>
                          </a:solidFill>
                          <a:effectLst/>
                          <a:latin typeface="+mn-ea"/>
                          <a:ea typeface="+mn-ea"/>
                        </a:rPr>
                        <a:t>12</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ctr" fontAlgn="ctr">
                        <a:buFontTx/>
                        <a:buNone/>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年金開始後契約者</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年金開始後は、「受け取るお金がある」こと以外にも、「支払う保険料がない（その年金分）」ということでもあります。後継契約を含め、保障や積み立てを案内しましょう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88862685"/>
                  </a:ext>
                </a:extLst>
              </a:tr>
              <a:tr h="324000">
                <a:tc>
                  <a:txBody>
                    <a:bodyPr/>
                    <a:lstStyle/>
                    <a:p>
                      <a:pPr algn="ctr" fontAlgn="ctr"/>
                      <a:r>
                        <a:rPr lang="en-US" altLang="ja-JP" sz="1200" b="0" i="0" u="none" strike="noStrike" dirty="0">
                          <a:solidFill>
                            <a:srgbClr val="000000"/>
                          </a:solidFill>
                          <a:effectLst/>
                          <a:latin typeface="+mn-ea"/>
                          <a:ea typeface="+mn-ea"/>
                        </a:rPr>
                        <a:t>13</a:t>
                      </a:r>
                      <a:endParaRPr lang="ja-JP" altLang="en-US" sz="1200" b="0" i="0" u="none" strike="noStrike" dirty="0">
                        <a:solidFill>
                          <a:srgbClr val="000000"/>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vMerge="1">
                  <a:txBody>
                    <a:bodyPr/>
                    <a:lstStyle/>
                    <a:p>
                      <a:pPr marL="0" indent="0" algn="ctr" fontAlgn="ctr">
                        <a:buFontTx/>
                        <a:buNone/>
                      </a:pPr>
                      <a:endParaRPr lang="en-US" altLang="ja-JP" sz="105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chemeClr val="tx1"/>
                          </a:solidFill>
                          <a:effectLst/>
                          <a:latin typeface="+mn-ea"/>
                          <a:ea typeface="+mn-ea"/>
                        </a:rPr>
                        <a:t>□</a:t>
                      </a:r>
                      <a:endParaRPr lang="en-US" altLang="ja-JP" sz="1600" b="0" i="0" u="none" strike="noStrike" dirty="0">
                        <a:solidFill>
                          <a:schemeClr val="tx1"/>
                        </a:solidFill>
                        <a:effectLst/>
                        <a:latin typeface="+mn-ea"/>
                        <a:ea typeface="+mn-ea"/>
                      </a:endParaRPr>
                    </a:p>
                  </a:txBody>
                  <a:tcPr marL="36000" marR="36000" marT="36000" marB="3600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indent="0" algn="l" fontAlgn="ctr">
                        <a:buFont typeface="Arial" panose="020B0604020202020204" pitchFamily="34" charset="0"/>
                        <a:buNone/>
                      </a:pPr>
                      <a:r>
                        <a:rPr lang="ja-JP" altLang="en-US" sz="1050" b="0" i="0" u="none" strike="noStrike" dirty="0">
                          <a:solidFill>
                            <a:schemeClr val="tx1"/>
                          </a:solidFill>
                          <a:effectLst/>
                          <a:latin typeface="+mn-ea"/>
                          <a:ea typeface="+mn-ea"/>
                        </a:rPr>
                        <a:t>加入後</a:t>
                      </a:r>
                      <a:r>
                        <a:rPr lang="en-US" altLang="ja-JP" sz="1050" b="0" i="0" u="none" strike="noStrike" dirty="0">
                          <a:solidFill>
                            <a:schemeClr val="tx1"/>
                          </a:solidFill>
                          <a:effectLst/>
                          <a:latin typeface="+mn-ea"/>
                          <a:ea typeface="+mn-ea"/>
                        </a:rPr>
                        <a:t>3</a:t>
                      </a:r>
                      <a:r>
                        <a:rPr lang="ja-JP" altLang="en-US" sz="1050" b="0" i="0" u="none" strike="noStrike" dirty="0">
                          <a:solidFill>
                            <a:schemeClr val="tx1"/>
                          </a:solidFill>
                          <a:effectLst/>
                          <a:latin typeface="+mn-ea"/>
                          <a:ea typeface="+mn-ea"/>
                        </a:rPr>
                        <a:t>ヵ月（</a:t>
                      </a:r>
                      <a:r>
                        <a:rPr lang="en-US" altLang="ja-JP" sz="1050" b="0" i="0" u="none" strike="noStrike" dirty="0">
                          <a:solidFill>
                            <a:schemeClr val="tx1"/>
                          </a:solidFill>
                          <a:effectLst/>
                          <a:latin typeface="+mn-ea"/>
                          <a:ea typeface="+mn-ea"/>
                        </a:rPr>
                        <a:t>6</a:t>
                      </a:r>
                      <a:r>
                        <a:rPr lang="ja-JP" altLang="en-US" sz="1050" b="0" i="0" u="none" strike="noStrike" dirty="0">
                          <a:solidFill>
                            <a:schemeClr val="tx1"/>
                          </a:solidFill>
                          <a:effectLst/>
                          <a:latin typeface="+mn-ea"/>
                          <a:ea typeface="+mn-ea"/>
                        </a:rPr>
                        <a:t>ヵ月）以内のお客さま</a:t>
                      </a:r>
                      <a:endParaRPr lang="en-US" altLang="ja-JP" sz="1050" b="0" i="0" u="none" strike="noStrike" dirty="0">
                        <a:solidFill>
                          <a:schemeClr val="tx1"/>
                        </a:solidFill>
                        <a:effectLst/>
                        <a:latin typeface="+mn-ea"/>
                        <a:ea typeface="+mn-ea"/>
                      </a:endParaRP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r>
                        <a:rPr kumimoji="1" lang="ja-JP" altLang="en-US" sz="900" dirty="0">
                          <a:latin typeface="+mn-ea"/>
                          <a:ea typeface="+mn-ea"/>
                        </a:rPr>
                        <a:t>ご契約いただいてから</a:t>
                      </a:r>
                      <a:r>
                        <a:rPr kumimoji="1" lang="en-US" altLang="ja-JP" sz="900" dirty="0">
                          <a:latin typeface="+mn-ea"/>
                          <a:ea typeface="+mn-ea"/>
                        </a:rPr>
                        <a:t>3</a:t>
                      </a:r>
                      <a:r>
                        <a:rPr kumimoji="1" lang="ja-JP" altLang="en-US" sz="900" dirty="0">
                          <a:latin typeface="+mn-ea"/>
                          <a:ea typeface="+mn-ea"/>
                        </a:rPr>
                        <a:t>か月以内、そして</a:t>
                      </a:r>
                      <a:r>
                        <a:rPr kumimoji="1" lang="en-US" altLang="ja-JP" sz="900" dirty="0">
                          <a:latin typeface="+mn-ea"/>
                          <a:ea typeface="+mn-ea"/>
                        </a:rPr>
                        <a:t>6</a:t>
                      </a:r>
                      <a:r>
                        <a:rPr kumimoji="1" lang="ja-JP" altLang="en-US" sz="900" dirty="0">
                          <a:latin typeface="+mn-ea"/>
                          <a:ea typeface="+mn-ea"/>
                        </a:rPr>
                        <a:t>カ月以内は特に「後継契約にご加入いただきやすい期間」です。この時期を有効に活用し、さらなる満足度を追求、実現しましょう！</a:t>
                      </a:r>
                    </a:p>
                  </a:txBody>
                  <a:tcPr marL="36000" marR="3600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77261629"/>
                  </a:ext>
                </a:extLst>
              </a:tr>
            </a:tbl>
          </a:graphicData>
        </a:graphic>
      </p:graphicFrame>
      <p:graphicFrame>
        <p:nvGraphicFramePr>
          <p:cNvPr id="78" name="オブジェクト 77">
            <a:extLst>
              <a:ext uri="{FF2B5EF4-FFF2-40B4-BE49-F238E27FC236}">
                <a16:creationId xmlns:a16="http://schemas.microsoft.com/office/drawing/2014/main" id="{BE303DA1-5D9B-49D6-A169-02DEC8CD31E4}"/>
              </a:ext>
            </a:extLst>
          </p:cNvPr>
          <p:cNvGraphicFramePr>
            <a:graphicFrameLocks noChangeAspect="1"/>
          </p:cNvGraphicFramePr>
          <p:nvPr>
            <p:extLst>
              <p:ext uri="{D42A27DB-BD31-4B8C-83A1-F6EECF244321}">
                <p14:modId xmlns:p14="http://schemas.microsoft.com/office/powerpoint/2010/main" val="2447094038"/>
              </p:ext>
            </p:extLst>
          </p:nvPr>
        </p:nvGraphicFramePr>
        <p:xfrm>
          <a:off x="1364165" y="5689190"/>
          <a:ext cx="3760772" cy="1044000"/>
        </p:xfrm>
        <a:graphic>
          <a:graphicData uri="http://schemas.openxmlformats.org/presentationml/2006/ole">
            <mc:AlternateContent xmlns:mc="http://schemas.openxmlformats.org/markup-compatibility/2006">
              <mc:Choice xmlns:v="urn:schemas-microsoft-com:vml" Requires="v">
                <p:oleObj name="Worksheet" r:id="rId3" imgW="4025727" imgH="1117497" progId="Excel.Sheet.12">
                  <p:embed/>
                </p:oleObj>
              </mc:Choice>
              <mc:Fallback>
                <p:oleObj name="Worksheet" r:id="rId3" imgW="4025727" imgH="1117497" progId="Excel.Sheet.12">
                  <p:embed/>
                  <p:pic>
                    <p:nvPicPr>
                      <p:cNvPr id="9" name="オブジェクト 8">
                        <a:extLst>
                          <a:ext uri="{FF2B5EF4-FFF2-40B4-BE49-F238E27FC236}">
                            <a16:creationId xmlns:a16="http://schemas.microsoft.com/office/drawing/2014/main" id="{589E8879-306E-48CB-8202-A09E4BA25E0E}"/>
                          </a:ext>
                        </a:extLst>
                      </p:cNvPr>
                      <p:cNvPicPr/>
                      <p:nvPr/>
                    </p:nvPicPr>
                    <p:blipFill>
                      <a:blip r:embed="rId4"/>
                      <a:stretch>
                        <a:fillRect/>
                      </a:stretch>
                    </p:blipFill>
                    <p:spPr>
                      <a:xfrm>
                        <a:off x="1364165" y="5689190"/>
                        <a:ext cx="3760772" cy="1044000"/>
                      </a:xfrm>
                      <a:prstGeom prst="rect">
                        <a:avLst/>
                      </a:prstGeom>
                    </p:spPr>
                  </p:pic>
                </p:oleObj>
              </mc:Fallback>
            </mc:AlternateContent>
          </a:graphicData>
        </a:graphic>
      </p:graphicFrame>
      <p:sp>
        <p:nvSpPr>
          <p:cNvPr id="79" name="四角形: 角を丸くする 78">
            <a:extLst>
              <a:ext uri="{FF2B5EF4-FFF2-40B4-BE49-F238E27FC236}">
                <a16:creationId xmlns:a16="http://schemas.microsoft.com/office/drawing/2014/main" id="{DF89C795-D6E7-4950-97A4-DEC3C2101203}"/>
              </a:ext>
            </a:extLst>
          </p:cNvPr>
          <p:cNvSpPr/>
          <p:nvPr/>
        </p:nvSpPr>
        <p:spPr>
          <a:xfrm>
            <a:off x="114300" y="5439486"/>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今日は何の日</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80" name="正方形/長方形 79">
            <a:extLst>
              <a:ext uri="{FF2B5EF4-FFF2-40B4-BE49-F238E27FC236}">
                <a16:creationId xmlns:a16="http://schemas.microsoft.com/office/drawing/2014/main" id="{50C7BC5A-0FC7-4F03-AAF1-78D2065C26AA}"/>
              </a:ext>
            </a:extLst>
          </p:cNvPr>
          <p:cNvSpPr/>
          <p:nvPr/>
        </p:nvSpPr>
        <p:spPr>
          <a:xfrm>
            <a:off x="103551" y="5689555"/>
            <a:ext cx="1260614" cy="507831"/>
          </a:xfrm>
          <a:prstGeom prst="rect">
            <a:avLst/>
          </a:prstGeom>
        </p:spPr>
        <p:txBody>
          <a:bodyPr wrap="square">
            <a:spAutoFit/>
          </a:bodyPr>
          <a:lstStyle/>
          <a:p>
            <a:pPr marL="88900" lvl="1" indent="-88900" defTabSz="914400" fontAlgn="ctr">
              <a:spcBef>
                <a:spcPct val="0"/>
              </a:spcBef>
              <a:spcAft>
                <a:spcPct val="0"/>
              </a:spcAft>
              <a:buFont typeface="Arial" panose="020B0604020202020204" pitchFamily="34" charset="0"/>
              <a:buChar char="•"/>
              <a:defRPr/>
            </a:pPr>
            <a:r>
              <a:rPr kumimoji="1" lang="ja-JP" altLang="en-US" sz="900" dirty="0">
                <a:latin typeface="Meiryo UI" panose="020B0604030504040204" pitchFamily="50" charset="-128"/>
                <a:ea typeface="Meiryo UI" panose="020B0604030504040204" pitchFamily="50" charset="-128"/>
              </a:rPr>
              <a:t>靴の記念日</a:t>
            </a:r>
            <a:endParaRPr kumimoji="1" lang="en-US" altLang="ja-JP" sz="900" dirty="0">
              <a:latin typeface="Meiryo UI" panose="020B0604030504040204" pitchFamily="50" charset="-128"/>
              <a:ea typeface="Meiryo UI" panose="020B0604030504040204" pitchFamily="50" charset="-128"/>
            </a:endParaRPr>
          </a:p>
          <a:p>
            <a:pPr marL="88900" lvl="1" indent="-88900" defTabSz="914400" fontAlgn="ctr">
              <a:spcBef>
                <a:spcPct val="0"/>
              </a:spcBef>
              <a:spcAft>
                <a:spcPct val="0"/>
              </a:spcAft>
              <a:buFont typeface="Arial" panose="020B0604020202020204" pitchFamily="34" charset="0"/>
              <a:buChar char="•"/>
              <a:defRPr/>
            </a:pPr>
            <a:r>
              <a:rPr kumimoji="1" lang="ja-JP" altLang="en-US" sz="900" dirty="0">
                <a:latin typeface="Meiryo UI" panose="020B0604030504040204" pitchFamily="50" charset="-128"/>
                <a:ea typeface="Meiryo UI" panose="020B0604030504040204" pitchFamily="50" charset="-128"/>
              </a:rPr>
              <a:t>世界消費者権利デー</a:t>
            </a:r>
            <a:endParaRPr kumimoji="1" lang="en-US" altLang="ja-JP" sz="900" dirty="0">
              <a:latin typeface="Meiryo UI" panose="020B0604030504040204" pitchFamily="50" charset="-128"/>
              <a:ea typeface="Meiryo UI" panose="020B0604030504040204" pitchFamily="50" charset="-128"/>
            </a:endParaRPr>
          </a:p>
          <a:p>
            <a:pPr marL="88900" lvl="1" indent="-88900" defTabSz="914400" fontAlgn="ctr">
              <a:spcBef>
                <a:spcPct val="0"/>
              </a:spcBef>
              <a:spcAft>
                <a:spcPct val="0"/>
              </a:spcAft>
              <a:buFont typeface="Arial" panose="020B0604020202020204" pitchFamily="34" charset="0"/>
              <a:buChar char="•"/>
              <a:defRPr/>
            </a:pPr>
            <a:r>
              <a:rPr kumimoji="1" lang="ja-JP" altLang="en-US" sz="900" dirty="0">
                <a:latin typeface="Meiryo UI" panose="020B0604030504040204" pitchFamily="50" charset="-128"/>
                <a:ea typeface="Meiryo UI" panose="020B0604030504040204" pitchFamily="50" charset="-128"/>
              </a:rPr>
              <a:t>オリーブの日</a:t>
            </a:r>
          </a:p>
        </p:txBody>
      </p:sp>
      <p:sp>
        <p:nvSpPr>
          <p:cNvPr id="81" name="四角形: 角を丸くする 80">
            <a:extLst>
              <a:ext uri="{FF2B5EF4-FFF2-40B4-BE49-F238E27FC236}">
                <a16:creationId xmlns:a16="http://schemas.microsoft.com/office/drawing/2014/main" id="{BACEDC7C-BE38-40E9-A354-B91F78455D2A}"/>
              </a:ext>
            </a:extLst>
          </p:cNvPr>
          <p:cNvSpPr/>
          <p:nvPr/>
        </p:nvSpPr>
        <p:spPr>
          <a:xfrm>
            <a:off x="5155340" y="5439486"/>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誕生日うらない</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82" name="正方形/長方形 81">
            <a:extLst>
              <a:ext uri="{FF2B5EF4-FFF2-40B4-BE49-F238E27FC236}">
                <a16:creationId xmlns:a16="http://schemas.microsoft.com/office/drawing/2014/main" id="{EF1B9ECE-5AB2-42BA-9A1C-F48500E19F91}"/>
              </a:ext>
            </a:extLst>
          </p:cNvPr>
          <p:cNvSpPr/>
          <p:nvPr/>
        </p:nvSpPr>
        <p:spPr>
          <a:xfrm>
            <a:off x="6073151" y="5439549"/>
            <a:ext cx="2563522" cy="253916"/>
          </a:xfrm>
          <a:prstGeom prst="rect">
            <a:avLst/>
          </a:prstGeom>
        </p:spPr>
        <p:txBody>
          <a:bodyPr wrap="none">
            <a:spAutoFit/>
          </a:bodyPr>
          <a:lstStyle/>
          <a:p>
            <a:pPr lvl="0" defTabSz="914400" fontAlgn="ctr">
              <a:spcBef>
                <a:spcPct val="0"/>
              </a:spcBef>
              <a:spcAft>
                <a:spcPct val="0"/>
              </a:spcAft>
              <a:defRPr/>
            </a:pPr>
            <a:r>
              <a:rPr kumimoji="1" lang="ja-JP" altLang="en-US"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本日生まれの方の特徴</a:t>
            </a:r>
            <a:r>
              <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a:t>
            </a:r>
            <a:r>
              <a:rPr kumimoji="1" lang="ja-JP" altLang="en-US" sz="1050" b="1" dirty="0">
                <a:solidFill>
                  <a:srgbClr val="3E3A39"/>
                </a:solidFill>
                <a:latin typeface="Meiryo UI" panose="020B0604030504040204" pitchFamily="50" charset="-128"/>
                <a:ea typeface="Meiryo UI" panose="020B0604030504040204" pitchFamily="50" charset="-128"/>
              </a:rPr>
              <a:t>心温かく冷静な常識人</a:t>
            </a:r>
            <a:endPar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83" name="正方形/長方形 82">
            <a:extLst>
              <a:ext uri="{FF2B5EF4-FFF2-40B4-BE49-F238E27FC236}">
                <a16:creationId xmlns:a16="http://schemas.microsoft.com/office/drawing/2014/main" id="{323A6738-B5B9-41AA-9225-3610D4995B26}"/>
              </a:ext>
            </a:extLst>
          </p:cNvPr>
          <p:cNvSpPr/>
          <p:nvPr/>
        </p:nvSpPr>
        <p:spPr bwMode="auto">
          <a:xfrm>
            <a:off x="5155340" y="5689190"/>
            <a:ext cx="360000" cy="432000"/>
          </a:xfrm>
          <a:prstGeom prst="rect">
            <a:avLst/>
          </a:prstGeom>
          <a:solidFill>
            <a:srgbClr val="FFCCCC"/>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EA5550"/>
                </a:solidFill>
                <a:effectLst/>
                <a:uLnTx/>
                <a:uFillTx/>
                <a:latin typeface="Meiryo UI" panose="020B0604030504040204" pitchFamily="50" charset="-128"/>
                <a:ea typeface="Meiryo UI" panose="020B0604030504040204" pitchFamily="50" charset="-128"/>
                <a:cs typeface="+mn-cs"/>
              </a:rPr>
              <a:t>長所</a:t>
            </a:r>
          </a:p>
        </p:txBody>
      </p:sp>
      <p:sp>
        <p:nvSpPr>
          <p:cNvPr id="84" name="正方形/長方形 83">
            <a:extLst>
              <a:ext uri="{FF2B5EF4-FFF2-40B4-BE49-F238E27FC236}">
                <a16:creationId xmlns:a16="http://schemas.microsoft.com/office/drawing/2014/main" id="{33F89E5E-749E-422D-A0E1-229F8C519972}"/>
              </a:ext>
            </a:extLst>
          </p:cNvPr>
          <p:cNvSpPr/>
          <p:nvPr/>
        </p:nvSpPr>
        <p:spPr bwMode="auto">
          <a:xfrm>
            <a:off x="6920802" y="5689190"/>
            <a:ext cx="360000" cy="432000"/>
          </a:xfrm>
          <a:prstGeom prst="rect">
            <a:avLst/>
          </a:prstGeom>
          <a:solidFill>
            <a:schemeClr val="bg1">
              <a:lumMod val="95000"/>
            </a:schemeClr>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3600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短所</a:t>
            </a:r>
          </a:p>
        </p:txBody>
      </p:sp>
      <p:graphicFrame>
        <p:nvGraphicFramePr>
          <p:cNvPr id="85" name="表 84">
            <a:extLst>
              <a:ext uri="{FF2B5EF4-FFF2-40B4-BE49-F238E27FC236}">
                <a16:creationId xmlns:a16="http://schemas.microsoft.com/office/drawing/2014/main" id="{AFD199ED-B4F6-43AF-89EE-04BA66410486}"/>
              </a:ext>
            </a:extLst>
          </p:cNvPr>
          <p:cNvGraphicFramePr>
            <a:graphicFrameLocks noGrp="1"/>
          </p:cNvGraphicFramePr>
          <p:nvPr>
            <p:extLst>
              <p:ext uri="{D42A27DB-BD31-4B8C-83A1-F6EECF244321}">
                <p14:modId xmlns:p14="http://schemas.microsoft.com/office/powerpoint/2010/main" val="3835845553"/>
              </p:ext>
            </p:extLst>
          </p:nvPr>
        </p:nvGraphicFramePr>
        <p:xfrm>
          <a:off x="5155340" y="6176335"/>
          <a:ext cx="3564000" cy="540000"/>
        </p:xfrm>
        <a:graphic>
          <a:graphicData uri="http://schemas.openxmlformats.org/drawingml/2006/table">
            <a:tbl>
              <a:tblPr>
                <a:tableStyleId>{5C22544A-7EE6-4342-B048-85BDC9FD1C3A}</a:tableStyleId>
              </a:tblPr>
              <a:tblGrid>
                <a:gridCol w="432000">
                  <a:extLst>
                    <a:ext uri="{9D8B030D-6E8A-4147-A177-3AD203B41FA5}">
                      <a16:colId xmlns:a16="http://schemas.microsoft.com/office/drawing/2014/main" val="2012591274"/>
                    </a:ext>
                  </a:extLst>
                </a:gridCol>
                <a:gridCol w="1008000">
                  <a:extLst>
                    <a:ext uri="{9D8B030D-6E8A-4147-A177-3AD203B41FA5}">
                      <a16:colId xmlns:a16="http://schemas.microsoft.com/office/drawing/2014/main" val="405208066"/>
                    </a:ext>
                  </a:extLst>
                </a:gridCol>
                <a:gridCol w="2124000">
                  <a:extLst>
                    <a:ext uri="{9D8B030D-6E8A-4147-A177-3AD203B41FA5}">
                      <a16:colId xmlns:a16="http://schemas.microsoft.com/office/drawing/2014/main" val="3727741279"/>
                    </a:ext>
                  </a:extLst>
                </a:gridCol>
              </a:tblGrid>
              <a:tr h="180000">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性別</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金銭運上昇年代</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年齢・年代等による特徴</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269089605"/>
                  </a:ext>
                </a:extLst>
              </a:tr>
              <a:tr h="180000">
                <a:tc>
                  <a:txBody>
                    <a:bodyPr/>
                    <a:lstStyle/>
                    <a:p>
                      <a:pPr algn="ctr" fontAlgn="ctr"/>
                      <a:r>
                        <a:rPr lang="ja-JP" altLang="en-US" sz="900" b="1" i="0" u="none" strike="noStrike" dirty="0">
                          <a:solidFill>
                            <a:srgbClr val="FF6562"/>
                          </a:solidFill>
                          <a:effectLst/>
                          <a:latin typeface="Meiryo UI" panose="020B0604030504040204" pitchFamily="50" charset="-128"/>
                          <a:ea typeface="Meiryo UI" panose="020B0604030504040204" pitchFamily="50" charset="-128"/>
                        </a:rPr>
                        <a:t>女性</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30</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代の頃が節目</a:t>
                      </a:r>
                    </a:p>
                  </a:txBody>
                  <a:tcPr marL="36000" marR="3600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31</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歳ごろ、人生を左右するほどの大発見</a:t>
                      </a:r>
                    </a:p>
                  </a:txBody>
                  <a:tcPr marL="36000" marR="3600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52128532"/>
                  </a:ext>
                </a:extLst>
              </a:tr>
              <a:tr h="180000">
                <a:tc>
                  <a:txBody>
                    <a:bodyPr/>
                    <a:lstStyle/>
                    <a:p>
                      <a:pPr algn="ctr" fontAlgn="ctr"/>
                      <a:r>
                        <a:rPr lang="ja-JP" altLang="en-US" sz="900" b="1" i="0" u="none" strike="noStrike" dirty="0">
                          <a:solidFill>
                            <a:srgbClr val="0070C0"/>
                          </a:solidFill>
                          <a:effectLst/>
                          <a:latin typeface="Meiryo UI" panose="020B0604030504040204" pitchFamily="50" charset="-128"/>
                          <a:ea typeface="Meiryo UI" panose="020B0604030504040204" pitchFamily="50" charset="-128"/>
                        </a:rPr>
                        <a:t>男性</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endParaRP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金銭感覚を学ぶ必要</a:t>
                      </a:r>
                    </a:p>
                  </a:txBody>
                  <a:tcPr marL="0" marR="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en-US" altLang="ja-JP" sz="900" b="0" i="0" u="none" strike="noStrike" dirty="0">
                          <a:solidFill>
                            <a:schemeClr val="tx1"/>
                          </a:solidFill>
                          <a:effectLst/>
                          <a:latin typeface="Meiryo UI" panose="020B0604030504040204" pitchFamily="50" charset="-128"/>
                          <a:ea typeface="Meiryo UI" panose="020B0604030504040204" pitchFamily="50" charset="-128"/>
                        </a:rPr>
                        <a:t>62</a:t>
                      </a:r>
                      <a:r>
                        <a:rPr lang="ja-JP" altLang="en-US" sz="900" b="0" i="0" u="none" strike="noStrike" dirty="0">
                          <a:solidFill>
                            <a:schemeClr val="tx1"/>
                          </a:solidFill>
                          <a:effectLst/>
                          <a:latin typeface="Meiryo UI" panose="020B0604030504040204" pitchFamily="50" charset="-128"/>
                          <a:ea typeface="Meiryo UI" panose="020B0604030504040204" pitchFamily="50" charset="-128"/>
                        </a:rPr>
                        <a:t>歳ごろ、人生に影響する直感や閃き</a:t>
                      </a:r>
                    </a:p>
                  </a:txBody>
                  <a:tcPr marL="36000" marR="36000" marT="0" marB="0" anchor="ctr">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lnT w="6350" cap="flat" cmpd="sng" algn="ctr">
                      <a:solidFill>
                        <a:schemeClr val="bg1">
                          <a:lumMod val="85000"/>
                        </a:schemeClr>
                      </a:solidFill>
                      <a:prstDash val="solid"/>
                      <a:round/>
                      <a:headEnd type="none" w="med" len="med"/>
                      <a:tailEnd type="none" w="med" len="med"/>
                    </a:lnT>
                    <a:lnB w="6350"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07527608"/>
                  </a:ext>
                </a:extLst>
              </a:tr>
            </a:tbl>
          </a:graphicData>
        </a:graphic>
      </p:graphicFrame>
      <p:pic>
        <p:nvPicPr>
          <p:cNvPr id="86" name="図 85">
            <a:extLst>
              <a:ext uri="{FF2B5EF4-FFF2-40B4-BE49-F238E27FC236}">
                <a16:creationId xmlns:a16="http://schemas.microsoft.com/office/drawing/2014/main" id="{4150A4B5-8BB8-481B-89C7-9ED66454E0EB}"/>
              </a:ext>
            </a:extLst>
          </p:cNvPr>
          <p:cNvPicPr>
            <a:picLocks noChangeAspect="1"/>
          </p:cNvPicPr>
          <p:nvPr/>
        </p:nvPicPr>
        <p:blipFill rotWithShape="1">
          <a:blip r:embed="rId5"/>
          <a:srcRect l="39216" t="25993" r="45898" b="47254"/>
          <a:stretch/>
        </p:blipFill>
        <p:spPr>
          <a:xfrm>
            <a:off x="9363145" y="6170731"/>
            <a:ext cx="534161" cy="540000"/>
          </a:xfrm>
          <a:prstGeom prst="rect">
            <a:avLst/>
          </a:prstGeom>
        </p:spPr>
      </p:pic>
      <p:sp>
        <p:nvSpPr>
          <p:cNvPr id="87" name="楕円 86">
            <a:extLst>
              <a:ext uri="{FF2B5EF4-FFF2-40B4-BE49-F238E27FC236}">
                <a16:creationId xmlns:a16="http://schemas.microsoft.com/office/drawing/2014/main" id="{6C5D3BA2-AD4F-4ECB-B40D-3FFF73F0B1C9}"/>
              </a:ext>
            </a:extLst>
          </p:cNvPr>
          <p:cNvSpPr/>
          <p:nvPr/>
        </p:nvSpPr>
        <p:spPr bwMode="auto">
          <a:xfrm>
            <a:off x="8792225" y="6155483"/>
            <a:ext cx="540000" cy="540000"/>
          </a:xfrm>
          <a:prstGeom prst="ellipse">
            <a:avLst/>
          </a:prstGeom>
          <a:solidFill>
            <a:schemeClr val="accent1">
              <a:lumMod val="20000"/>
              <a:lumOff val="80000"/>
            </a:schemeClr>
          </a:solidFill>
          <a:ln w="12700" cap="flat" cmpd="sng" algn="ctr">
            <a:noFill/>
            <a:prstDash val="solid"/>
            <a:round/>
            <a:headEnd type="none" w="med" len="med"/>
            <a:tailEnd type="none" w="med" len="med"/>
          </a:ln>
          <a:effectLst/>
        </p:spPr>
        <p:txBody>
          <a:bodyPr rot="0" spcFirstLastPara="0" vertOverflow="overflow" horzOverflow="overflow" vert="horz" wrap="none" lIns="36000" tIns="36000" rIns="36000" bIns="0" numCol="1" spcCol="0" rtlCol="0" fromWordArt="0" anchor="ctr" anchorCtr="1"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誕生日</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0" i="0" u="none" strike="noStrike" kern="1200" cap="none" spc="0" normalizeH="0" baseline="0" noProof="0" dirty="0">
                <a:ln>
                  <a:noFill/>
                </a:ln>
                <a:solidFill>
                  <a:srgbClr val="3E3A39"/>
                </a:solidFill>
                <a:effectLst/>
                <a:uLnTx/>
                <a:uFillTx/>
                <a:latin typeface="Arial"/>
                <a:ea typeface="メイリオ"/>
                <a:cs typeface="+mn-cs"/>
              </a:rPr>
              <a:t>カラー</a:t>
            </a:r>
            <a:endParaRPr kumimoji="1" lang="en-US" altLang="ja-JP" sz="900" b="0" i="0" u="none" strike="noStrike" kern="1200" cap="none" spc="0" normalizeH="0" baseline="0" noProof="0" dirty="0">
              <a:ln>
                <a:noFill/>
              </a:ln>
              <a:solidFill>
                <a:srgbClr val="3E3A39"/>
              </a:solidFill>
              <a:effectLst/>
              <a:uLnTx/>
              <a:uFillTx/>
              <a:latin typeface="Arial"/>
              <a:ea typeface="メイリオ"/>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900" b="1" dirty="0">
                <a:solidFill>
                  <a:srgbClr val="3E3A39"/>
                </a:solidFill>
                <a:latin typeface="Arial"/>
                <a:ea typeface="メイリオ"/>
              </a:rPr>
              <a:t>藍色</a:t>
            </a:r>
            <a:endParaRPr kumimoji="1" lang="en-US" altLang="ja-JP" sz="1050" b="1" i="0" u="none" strike="noStrike" kern="1200" cap="none" spc="0" normalizeH="0" baseline="0" noProof="0" dirty="0">
              <a:ln>
                <a:noFill/>
              </a:ln>
              <a:solidFill>
                <a:srgbClr val="3E3A39"/>
              </a:solidFill>
              <a:effectLst/>
              <a:uLnTx/>
              <a:uFillTx/>
              <a:latin typeface="Arial"/>
              <a:ea typeface="メイリオ"/>
              <a:cs typeface="+mn-cs"/>
            </a:endParaRPr>
          </a:p>
        </p:txBody>
      </p:sp>
      <p:sp>
        <p:nvSpPr>
          <p:cNvPr id="88" name="正方形/長方形 87">
            <a:extLst>
              <a:ext uri="{FF2B5EF4-FFF2-40B4-BE49-F238E27FC236}">
                <a16:creationId xmlns:a16="http://schemas.microsoft.com/office/drawing/2014/main" id="{33D5AED4-FCF6-4A67-A65E-748EEAFFBC64}"/>
              </a:ext>
            </a:extLst>
          </p:cNvPr>
          <p:cNvSpPr/>
          <p:nvPr/>
        </p:nvSpPr>
        <p:spPr>
          <a:xfrm>
            <a:off x="5534071" y="5689190"/>
            <a:ext cx="1368000" cy="415498"/>
          </a:xfrm>
          <a:prstGeom prst="rect">
            <a:avLst/>
          </a:prstGeom>
        </p:spPr>
        <p:txBody>
          <a:bodyPr wrap="square" lIns="0" tIns="0" rIns="0" bIns="0">
            <a:spAutoFit/>
          </a:bodyPr>
          <a:lstStyle/>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冷静沈着</a:t>
            </a:r>
          </a:p>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話術がある</a:t>
            </a:r>
          </a:p>
          <a:p>
            <a:pPr marL="84138" lvl="0" indent="-84138" defTabSz="914400" fontAlgn="ctr">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運が良い</a:t>
            </a:r>
            <a:endParaRPr kumimoji="1" lang="ja-JP" altLang="en-US"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89" name="正方形/長方形 88">
            <a:extLst>
              <a:ext uri="{FF2B5EF4-FFF2-40B4-BE49-F238E27FC236}">
                <a16:creationId xmlns:a16="http://schemas.microsoft.com/office/drawing/2014/main" id="{00F8A863-8D5F-487C-A201-7A4212CCF73C}"/>
              </a:ext>
            </a:extLst>
          </p:cNvPr>
          <p:cNvSpPr/>
          <p:nvPr/>
        </p:nvSpPr>
        <p:spPr>
          <a:xfrm>
            <a:off x="7299533" y="5689190"/>
            <a:ext cx="1291959" cy="415498"/>
          </a:xfrm>
          <a:prstGeom prst="rect">
            <a:avLst/>
          </a:prstGeom>
        </p:spPr>
        <p:txBody>
          <a:bodyPr wrap="square" lIns="0" tIns="0" rIns="0" bIns="0">
            <a:spAutoFit/>
          </a:bodyPr>
          <a:lstStyle/>
          <a:p>
            <a:pPr marL="84138" lvl="0" indent="-84138" defTabSz="914400" fontAlgn="base">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急な変化に弱い</a:t>
            </a:r>
          </a:p>
          <a:p>
            <a:pPr marL="84138" lvl="0" indent="-84138" defTabSz="914400" fontAlgn="base">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他人任せ</a:t>
            </a:r>
          </a:p>
          <a:p>
            <a:pPr marL="84138" lvl="0" indent="-84138" defTabSz="914400" fontAlgn="base">
              <a:spcBef>
                <a:spcPct val="0"/>
              </a:spcBef>
              <a:spcAft>
                <a:spcPct val="0"/>
              </a:spcAft>
              <a:buFont typeface="Arial" panose="020B0604020202020204" pitchFamily="34" charset="0"/>
              <a:buChar char="•"/>
              <a:defRPr/>
            </a:pPr>
            <a:r>
              <a:rPr kumimoji="1" lang="ja-JP" altLang="en-US" sz="900" dirty="0">
                <a:solidFill>
                  <a:srgbClr val="3E3A39"/>
                </a:solidFill>
                <a:latin typeface="Meiryo UI" panose="020B0604030504040204" pitchFamily="50" charset="-128"/>
                <a:ea typeface="Meiryo UI" panose="020B0604030504040204" pitchFamily="50" charset="-128"/>
              </a:rPr>
              <a:t>スタミナが無い</a:t>
            </a:r>
            <a:endParaRPr kumimoji="1" lang="ja-JP" altLang="en-US"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90" name="四角形: 角を丸くする 89">
            <a:extLst>
              <a:ext uri="{FF2B5EF4-FFF2-40B4-BE49-F238E27FC236}">
                <a16:creationId xmlns:a16="http://schemas.microsoft.com/office/drawing/2014/main" id="{427AF7C8-9295-4734-AB8B-86E00469C550}"/>
              </a:ext>
            </a:extLst>
          </p:cNvPr>
          <p:cNvSpPr/>
          <p:nvPr/>
        </p:nvSpPr>
        <p:spPr>
          <a:xfrm>
            <a:off x="1364165" y="5439486"/>
            <a:ext cx="972000" cy="216000"/>
          </a:xfrm>
          <a:prstGeom prst="roundRect">
            <a:avLst>
              <a:gd name="adj" fmla="val 36788"/>
            </a:avLst>
          </a:prstGeom>
          <a:solidFill>
            <a:srgbClr val="FF6562"/>
          </a:solidFill>
        </p:spPr>
        <p:txBody>
          <a:bodyPr wrap="square" lIns="0" tIns="36000" rIns="0" bIns="36000" anchor="ctr">
            <a:noAutofit/>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rPr>
              <a:t>市況情報</a:t>
            </a:r>
            <a:endParaRPr kumimoji="1" lang="en-US" altLang="ja-JP" sz="1050" b="1" i="0" u="none" strike="noStrike" kern="1200" cap="none" spc="0" normalizeH="0" baseline="0" noProof="0" dirty="0">
              <a:ln>
                <a:noFill/>
              </a:ln>
              <a:solidFill>
                <a:srgbClr val="FFFFFF"/>
              </a:solidFill>
              <a:effectLst/>
              <a:uLnTx/>
              <a:uFillTx/>
              <a:latin typeface="HGPｺﾞｼｯｸM" panose="020B0600000000000000" pitchFamily="50" charset="-128"/>
              <a:ea typeface="HGPｺﾞｼｯｸM" panose="020B0600000000000000" pitchFamily="50" charset="-128"/>
              <a:cs typeface="+mn-cs"/>
            </a:endParaRPr>
          </a:p>
        </p:txBody>
      </p:sp>
      <p:sp>
        <p:nvSpPr>
          <p:cNvPr id="91" name="正方形/長方形 90">
            <a:extLst>
              <a:ext uri="{FF2B5EF4-FFF2-40B4-BE49-F238E27FC236}">
                <a16:creationId xmlns:a16="http://schemas.microsoft.com/office/drawing/2014/main" id="{532C18E3-3E85-4BAB-AF51-66CD632C0BD6}"/>
              </a:ext>
            </a:extLst>
          </p:cNvPr>
          <p:cNvSpPr/>
          <p:nvPr/>
        </p:nvSpPr>
        <p:spPr>
          <a:xfrm>
            <a:off x="8507563" y="568919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誕生花：</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92" name="正方形/長方形 91">
            <a:extLst>
              <a:ext uri="{FF2B5EF4-FFF2-40B4-BE49-F238E27FC236}">
                <a16:creationId xmlns:a16="http://schemas.microsoft.com/office/drawing/2014/main" id="{3475F34C-44E4-4B90-89BC-FE244DA4ADA9}"/>
              </a:ext>
            </a:extLst>
          </p:cNvPr>
          <p:cNvSpPr/>
          <p:nvPr/>
        </p:nvSpPr>
        <p:spPr>
          <a:xfrm>
            <a:off x="8507563" y="5841590"/>
            <a:ext cx="461665" cy="138499"/>
          </a:xfrm>
          <a:prstGeom prst="rect">
            <a:avLst/>
          </a:prstGeom>
        </p:spPr>
        <p:txBody>
          <a:bodyPr wrap="none" lIns="0" tIns="0" rIns="0" bIns="0">
            <a:spAutoFit/>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rPr>
              <a:t>花言葉：</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93" name="正方形/長方形 92">
            <a:extLst>
              <a:ext uri="{FF2B5EF4-FFF2-40B4-BE49-F238E27FC236}">
                <a16:creationId xmlns:a16="http://schemas.microsoft.com/office/drawing/2014/main" id="{E40818E2-65D8-479F-A100-629E41BADDBD}"/>
              </a:ext>
            </a:extLst>
          </p:cNvPr>
          <p:cNvSpPr/>
          <p:nvPr/>
        </p:nvSpPr>
        <p:spPr>
          <a:xfrm>
            <a:off x="8971678" y="5689190"/>
            <a:ext cx="537006" cy="138499"/>
          </a:xfrm>
          <a:prstGeom prst="rect">
            <a:avLst/>
          </a:prstGeom>
        </p:spPr>
        <p:txBody>
          <a:bodyPr wrap="none" lIns="0" tIns="0" rIns="0" bIns="0">
            <a:spAutoFit/>
          </a:bodyPr>
          <a:lstStyle/>
          <a:p>
            <a:pPr lvl="0" defTabSz="914400" fontAlgn="ctr">
              <a:defRPr/>
            </a:pPr>
            <a:r>
              <a:rPr kumimoji="1" lang="ja-JP" altLang="en-US" sz="900" dirty="0">
                <a:solidFill>
                  <a:srgbClr val="3E3A39"/>
                </a:solidFill>
                <a:latin typeface="Meiryo UI" panose="020B0604030504040204" pitchFamily="50" charset="-128"/>
                <a:ea typeface="Meiryo UI" panose="020B0604030504040204" pitchFamily="50" charset="-128"/>
              </a:rPr>
              <a:t>ワスレナグサ</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
        <p:nvSpPr>
          <p:cNvPr id="94" name="正方形/長方形 93">
            <a:extLst>
              <a:ext uri="{FF2B5EF4-FFF2-40B4-BE49-F238E27FC236}">
                <a16:creationId xmlns:a16="http://schemas.microsoft.com/office/drawing/2014/main" id="{1685A344-B168-46C6-A961-1986C4460A90}"/>
              </a:ext>
            </a:extLst>
          </p:cNvPr>
          <p:cNvSpPr/>
          <p:nvPr/>
        </p:nvSpPr>
        <p:spPr>
          <a:xfrm>
            <a:off x="8970222" y="5841590"/>
            <a:ext cx="927083" cy="276999"/>
          </a:xfrm>
          <a:prstGeom prst="rect">
            <a:avLst/>
          </a:prstGeom>
        </p:spPr>
        <p:txBody>
          <a:bodyPr wrap="square" lIns="0" tIns="0" rIns="0" bIns="0">
            <a:spAutoFit/>
          </a:bodyPr>
          <a:lstStyle/>
          <a:p>
            <a:pPr lvl="0" defTabSz="914400" fontAlgn="ctr">
              <a:defRPr/>
            </a:pPr>
            <a:r>
              <a:rPr kumimoji="1" lang="ja-JP" altLang="en-US" sz="900" dirty="0">
                <a:solidFill>
                  <a:srgbClr val="3E3A39"/>
                </a:solidFill>
                <a:latin typeface="Meiryo UI" panose="020B0604030504040204" pitchFamily="50" charset="-128"/>
                <a:ea typeface="Meiryo UI" panose="020B0604030504040204" pitchFamily="50" charset="-128"/>
              </a:rPr>
              <a:t>私を忘れないで・真実の友情</a:t>
            </a:r>
            <a:endParaRPr kumimoji="1" lang="en-US" altLang="ja-JP" sz="900" b="0" i="0" u="none" strike="noStrike" kern="1200" cap="none" spc="0" normalizeH="0" baseline="0" noProof="0" dirty="0">
              <a:ln>
                <a:noFill/>
              </a:ln>
              <a:solidFill>
                <a:srgbClr val="3E3A39"/>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887893871"/>
      </p:ext>
    </p:extLst>
  </p:cSld>
  <p:clrMapOvr>
    <a:masterClrMapping/>
  </p:clrMapOvr>
</p:sld>
</file>

<file path=ppt/theme/theme1.xml><?xml version="1.0" encoding="utf-8"?>
<a:theme xmlns:a="http://schemas.openxmlformats.org/drawingml/2006/main" name="k'sらぼ">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9" id="{FB44D191-F37E-47CC-A288-54B10B78097E}" vid="{404ED320-B550-4266-BA3D-41BFA1503BA3}"/>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4913</TotalTime>
  <Words>1534</Words>
  <Application>Microsoft Office PowerPoint</Application>
  <PresentationFormat>A4 210 x 297 mm</PresentationFormat>
  <Paragraphs>182</Paragraphs>
  <Slides>2</Slides>
  <Notes>0</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10" baseType="lpstr">
      <vt:lpstr>HGPｺﾞｼｯｸM</vt:lpstr>
      <vt:lpstr>Meiryo UI</vt:lpstr>
      <vt:lpstr>メイリオ</vt:lpstr>
      <vt:lpstr>游ゴシック</vt:lpstr>
      <vt:lpstr>Arial</vt:lpstr>
      <vt:lpstr>Calibri</vt:lpstr>
      <vt:lpstr>k'sらぼ</vt:lpstr>
      <vt:lpstr>Worksheet</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小板橋 孝司</dc:creator>
  <cp:lastModifiedBy>小板橋 孝司</cp:lastModifiedBy>
  <cp:revision>543</cp:revision>
  <cp:lastPrinted>2021-04-14T23:51:38Z</cp:lastPrinted>
  <dcterms:created xsi:type="dcterms:W3CDTF">2021-03-01T09:47:19Z</dcterms:created>
  <dcterms:modified xsi:type="dcterms:W3CDTF">2021-06-28T10:38:15Z</dcterms:modified>
</cp:coreProperties>
</file>