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
  </p:handoutMasterIdLst>
  <p:sldIdLst>
    <p:sldId id="493" r:id="rId2"/>
    <p:sldId id="492" r:id="rId3"/>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DDDC"/>
    <a:srgbClr val="CCCCFF"/>
    <a:srgbClr val="EA5550"/>
    <a:srgbClr val="FFCCCC"/>
    <a:srgbClr val="FFCC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93784" autoAdjust="0"/>
  </p:normalViewPr>
  <p:slideViewPr>
    <p:cSldViewPr snapToGrid="0">
      <p:cViewPr varScale="1">
        <p:scale>
          <a:sx n="63" d="100"/>
          <a:sy n="63" d="100"/>
        </p:scale>
        <p:origin x="1540" y="60"/>
      </p:cViewPr>
      <p:guideLst/>
    </p:cSldViewPr>
  </p:slideViewPr>
  <p:notesTextViewPr>
    <p:cViewPr>
      <p:scale>
        <a:sx n="1" d="1"/>
        <a:sy n="1" d="1"/>
      </p:scale>
      <p:origin x="0" y="0"/>
    </p:cViewPr>
  </p:notesTextViewPr>
  <p:notesViewPr>
    <p:cSldViewPr snapToGrid="0">
      <p:cViewPr varScale="1">
        <p:scale>
          <a:sx n="64" d="100"/>
          <a:sy n="64" d="100"/>
        </p:scale>
        <p:origin x="102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81AEF7B-FCDC-4370-8867-689CE25B58FB}"/>
              </a:ext>
            </a:extLst>
          </p:cNvPr>
          <p:cNvSpPr>
            <a:spLocks noGrp="1"/>
          </p:cNvSpPr>
          <p:nvPr>
            <p:ph type="hdr" sz="quarter"/>
          </p:nvPr>
        </p:nvSpPr>
        <p:spPr>
          <a:xfrm>
            <a:off x="0" y="0"/>
            <a:ext cx="4307046" cy="34193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B24816C4-6348-4262-B799-80CCE046639A}"/>
              </a:ext>
            </a:extLst>
          </p:cNvPr>
          <p:cNvSpPr>
            <a:spLocks noGrp="1"/>
          </p:cNvSpPr>
          <p:nvPr>
            <p:ph type="dt" sz="quarter" idx="1"/>
          </p:nvPr>
        </p:nvSpPr>
        <p:spPr>
          <a:xfrm>
            <a:off x="5630567" y="0"/>
            <a:ext cx="4307046" cy="341936"/>
          </a:xfrm>
          <a:prstGeom prst="rect">
            <a:avLst/>
          </a:prstGeom>
        </p:spPr>
        <p:txBody>
          <a:bodyPr vert="horz" lIns="91440" tIns="45720" rIns="91440" bIns="45720" rtlCol="0"/>
          <a:lstStyle>
            <a:lvl1pPr algn="r">
              <a:defRPr sz="1200"/>
            </a:lvl1pPr>
          </a:lstStyle>
          <a:p>
            <a:fld id="{FBDBC275-20CE-4A69-A26B-B1B9A96202CA}" type="datetimeFigureOut">
              <a:rPr kumimoji="1" lang="ja-JP" altLang="en-US" smtClean="0"/>
              <a:t>2021/6/28</a:t>
            </a:fld>
            <a:endParaRPr kumimoji="1" lang="ja-JP" altLang="en-US"/>
          </a:p>
        </p:txBody>
      </p:sp>
      <p:sp>
        <p:nvSpPr>
          <p:cNvPr id="4" name="フッター プレースホルダー 3">
            <a:extLst>
              <a:ext uri="{FF2B5EF4-FFF2-40B4-BE49-F238E27FC236}">
                <a16:creationId xmlns:a16="http://schemas.microsoft.com/office/drawing/2014/main" id="{C650EE60-FD63-4554-812C-3338F6E6CF0B}"/>
              </a:ext>
            </a:extLst>
          </p:cNvPr>
          <p:cNvSpPr>
            <a:spLocks noGrp="1"/>
          </p:cNvSpPr>
          <p:nvPr>
            <p:ph type="ftr" sz="quarter" idx="2"/>
          </p:nvPr>
        </p:nvSpPr>
        <p:spPr>
          <a:xfrm>
            <a:off x="0" y="6465265"/>
            <a:ext cx="4307046" cy="34193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8C693BF1-5BCF-40C2-8F15-04B8C7D6DBB7}"/>
              </a:ext>
            </a:extLst>
          </p:cNvPr>
          <p:cNvSpPr>
            <a:spLocks noGrp="1"/>
          </p:cNvSpPr>
          <p:nvPr>
            <p:ph type="sldNum" sz="quarter" idx="3"/>
          </p:nvPr>
        </p:nvSpPr>
        <p:spPr>
          <a:xfrm>
            <a:off x="5630567" y="6465265"/>
            <a:ext cx="4307046" cy="341935"/>
          </a:xfrm>
          <a:prstGeom prst="rect">
            <a:avLst/>
          </a:prstGeom>
        </p:spPr>
        <p:txBody>
          <a:bodyPr vert="horz" lIns="91440" tIns="45720" rIns="91440" bIns="45720" rtlCol="0" anchor="b"/>
          <a:lstStyle>
            <a:lvl1pPr algn="r">
              <a:defRPr sz="1200"/>
            </a:lvl1pPr>
          </a:lstStyle>
          <a:p>
            <a:fld id="{D5FC0D96-1682-4E85-8285-F3DABDB03996}" type="slidenum">
              <a:rPr kumimoji="1" lang="ja-JP" altLang="en-US" smtClean="0"/>
              <a:t>‹#›</a:t>
            </a:fld>
            <a:endParaRPr kumimoji="1" lang="ja-JP" altLang="en-US"/>
          </a:p>
        </p:txBody>
      </p:sp>
    </p:spTree>
    <p:extLst>
      <p:ext uri="{BB962C8B-B14F-4D97-AF65-F5344CB8AC3E}">
        <p14:creationId xmlns:p14="http://schemas.microsoft.com/office/powerpoint/2010/main" val="425153948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3" name="タイトル 1">
            <a:extLst>
              <a:ext uri="{FF2B5EF4-FFF2-40B4-BE49-F238E27FC236}">
                <a16:creationId xmlns:a16="http://schemas.microsoft.com/office/drawing/2014/main" id="{949F3CC6-42BF-4BC9-BED2-45F627D02B40}"/>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2111674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k'sらぼ">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E57CE36-14B7-46ED-8DB6-E0321DCBE9A3}"/>
              </a:ext>
            </a:extLst>
          </p:cNvPr>
          <p:cNvSpPr/>
          <p:nvPr userDrawn="1"/>
        </p:nvSpPr>
        <p:spPr>
          <a:xfrm>
            <a:off x="0" y="635267"/>
            <a:ext cx="9906000" cy="6222733"/>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a:extLst>
              <a:ext uri="{FF2B5EF4-FFF2-40B4-BE49-F238E27FC236}">
                <a16:creationId xmlns:a16="http://schemas.microsoft.com/office/drawing/2014/main" id="{8F15D179-B207-4AC3-B103-9371AC80B26C}"/>
              </a:ext>
            </a:extLst>
          </p:cNvPr>
          <p:cNvSpPr txBox="1">
            <a:spLocks/>
          </p:cNvSpPr>
          <p:nvPr userDrawn="1"/>
        </p:nvSpPr>
        <p:spPr>
          <a:xfrm>
            <a:off x="2793338" y="5428363"/>
            <a:ext cx="4319322" cy="794370"/>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今日一日を最高な一日にする</a:t>
            </a:r>
            <a:endParaRPr kumimoji="1" lang="en-US" altLang="ja-JP" sz="1800" b="1" i="1"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p:txBody>
      </p:sp>
      <p:sp>
        <p:nvSpPr>
          <p:cNvPr id="7" name="正方形/長方形 6">
            <a:extLst>
              <a:ext uri="{FF2B5EF4-FFF2-40B4-BE49-F238E27FC236}">
                <a16:creationId xmlns:a16="http://schemas.microsoft.com/office/drawing/2014/main" id="{DF589D7D-3BCE-4637-9DDA-A59F0C729A34}"/>
              </a:ext>
            </a:extLst>
          </p:cNvPr>
          <p:cNvSpPr/>
          <p:nvPr userDrawn="1"/>
        </p:nvSpPr>
        <p:spPr>
          <a:xfrm>
            <a:off x="8605640" y="93137"/>
            <a:ext cx="1300359" cy="540000"/>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データ 8">
            <a:extLst>
              <a:ext uri="{FF2B5EF4-FFF2-40B4-BE49-F238E27FC236}">
                <a16:creationId xmlns:a16="http://schemas.microsoft.com/office/drawing/2014/main" id="{E24D7E58-04E7-4CE1-805E-84F06E9B8510}"/>
              </a:ext>
            </a:extLst>
          </p:cNvPr>
          <p:cNvSpPr/>
          <p:nvPr userDrawn="1"/>
        </p:nvSpPr>
        <p:spPr>
          <a:xfrm>
            <a:off x="8427097" y="93137"/>
            <a:ext cx="357084" cy="540000"/>
          </a:xfrm>
          <a:prstGeom prst="flowChartInputOutpu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データ 9">
            <a:extLst>
              <a:ext uri="{FF2B5EF4-FFF2-40B4-BE49-F238E27FC236}">
                <a16:creationId xmlns:a16="http://schemas.microsoft.com/office/drawing/2014/main" id="{5E389F92-DC86-4FD7-91ED-ED3EB388A485}"/>
              </a:ext>
            </a:extLst>
          </p:cNvPr>
          <p:cNvSpPr/>
          <p:nvPr userDrawn="1"/>
        </p:nvSpPr>
        <p:spPr>
          <a:xfrm>
            <a:off x="8706497" y="93137"/>
            <a:ext cx="357084" cy="540000"/>
          </a:xfrm>
          <a:prstGeom prst="flowChartInputOutpu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a:extLst>
              <a:ext uri="{FF2B5EF4-FFF2-40B4-BE49-F238E27FC236}">
                <a16:creationId xmlns:a16="http://schemas.microsoft.com/office/drawing/2014/main" id="{645652F1-52B0-4F39-93A2-E0EEC224EBD0}"/>
              </a:ext>
            </a:extLst>
          </p:cNvPr>
          <p:cNvSpPr/>
          <p:nvPr userDrawn="1"/>
        </p:nvSpPr>
        <p:spPr>
          <a:xfrm>
            <a:off x="1151282" y="2752824"/>
            <a:ext cx="7603435" cy="1944000"/>
          </a:xfrm>
          <a:prstGeom prst="rect">
            <a:avLst/>
          </a:prstGeom>
          <a:solidFill>
            <a:schemeClr val="bg1"/>
          </a:solidFill>
          <a:ln w="38100" cmpd="dbl">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lIns="0" tIns="144000" rIns="0" bIns="0" rtlCol="0" anchor="t"/>
          <a:lstStyle/>
          <a:p>
            <a:pPr algn="ctr"/>
            <a:r>
              <a:rPr kumimoji="1" lang="en-US" altLang="ja-JP" sz="6000" b="1" dirty="0" err="1">
                <a:solidFill>
                  <a:schemeClr val="tx1"/>
                </a:solidFill>
                <a:effectLst>
                  <a:glow rad="63500">
                    <a:schemeClr val="bg1">
                      <a:lumMod val="85000"/>
                    </a:schemeClr>
                  </a:glow>
                </a:effectLst>
                <a:latin typeface="+mn-ea"/>
                <a:ea typeface="+mn-ea"/>
              </a:rPr>
              <a:t>Topix</a:t>
            </a:r>
            <a:r>
              <a:rPr kumimoji="1" lang="en-US" altLang="ja-JP" sz="6000" b="1" dirty="0">
                <a:solidFill>
                  <a:schemeClr val="tx1"/>
                </a:solidFill>
                <a:effectLst>
                  <a:glow rad="63500">
                    <a:schemeClr val="bg1">
                      <a:lumMod val="85000"/>
                    </a:schemeClr>
                  </a:glow>
                </a:effectLst>
                <a:latin typeface="+mn-ea"/>
                <a:ea typeface="+mn-ea"/>
              </a:rPr>
              <a:t> dairy</a:t>
            </a:r>
          </a:p>
          <a:p>
            <a:pPr algn="ctr"/>
            <a:r>
              <a:rPr kumimoji="1" lang="en-US" altLang="ja-JP" sz="6000" b="1" dirty="0">
                <a:solidFill>
                  <a:schemeClr val="bg1">
                    <a:lumMod val="50000"/>
                  </a:schemeClr>
                </a:solidFill>
                <a:latin typeface="+mn-ea"/>
                <a:ea typeface="+mn-ea"/>
              </a:rPr>
              <a:t>&amp;</a:t>
            </a:r>
            <a:r>
              <a:rPr kumimoji="1" lang="en-US" altLang="ja-JP" sz="6000" b="1" dirty="0">
                <a:solidFill>
                  <a:schemeClr val="tx1"/>
                </a:solidFill>
                <a:latin typeface="+mn-ea"/>
                <a:ea typeface="+mn-ea"/>
              </a:rPr>
              <a:t> </a:t>
            </a:r>
            <a:r>
              <a:rPr kumimoji="1" lang="en-US" altLang="ja-JP" sz="6000" b="1" dirty="0">
                <a:solidFill>
                  <a:schemeClr val="tx1"/>
                </a:solidFill>
                <a:effectLst>
                  <a:glow rad="63500">
                    <a:schemeClr val="bg1">
                      <a:lumMod val="85000"/>
                    </a:schemeClr>
                  </a:glow>
                </a:effectLst>
                <a:latin typeface="+mn-ea"/>
                <a:ea typeface="+mn-ea"/>
              </a:rPr>
              <a:t>Journal</a:t>
            </a:r>
            <a:endParaRPr kumimoji="1" lang="ja-JP" altLang="en-US" sz="6000" b="1" dirty="0">
              <a:solidFill>
                <a:schemeClr val="tx1"/>
              </a:solidFill>
              <a:effectLst>
                <a:glow rad="63500">
                  <a:schemeClr val="bg1">
                    <a:lumMod val="85000"/>
                  </a:schemeClr>
                </a:glow>
              </a:effectLst>
              <a:latin typeface="+mn-ea"/>
              <a:ea typeface="+mn-ea"/>
            </a:endParaRPr>
          </a:p>
        </p:txBody>
      </p:sp>
      <p:sp>
        <p:nvSpPr>
          <p:cNvPr id="12" name="タイトル 1">
            <a:extLst>
              <a:ext uri="{FF2B5EF4-FFF2-40B4-BE49-F238E27FC236}">
                <a16:creationId xmlns:a16="http://schemas.microsoft.com/office/drawing/2014/main" id="{7D89BA6A-6CB2-412B-AFA1-B74053B6698C}"/>
              </a:ext>
            </a:extLst>
          </p:cNvPr>
          <p:cNvSpPr txBox="1">
            <a:spLocks/>
          </p:cNvSpPr>
          <p:nvPr userDrawn="1"/>
        </p:nvSpPr>
        <p:spPr>
          <a:xfrm>
            <a:off x="1151282" y="1899007"/>
            <a:ext cx="7632899" cy="725507"/>
          </a:xfrm>
          <a:prstGeom prst="rect">
            <a:avLst/>
          </a:prstGeom>
        </p:spPr>
        <p:txBody>
          <a:bodyPr vert="horz" lIns="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今日の活動のポイント</a:t>
            </a:r>
          </a:p>
        </p:txBody>
      </p:sp>
      <p:sp>
        <p:nvSpPr>
          <p:cNvPr id="13" name="正方形/長方形 12">
            <a:extLst>
              <a:ext uri="{FF2B5EF4-FFF2-40B4-BE49-F238E27FC236}">
                <a16:creationId xmlns:a16="http://schemas.microsoft.com/office/drawing/2014/main" id="{1A851182-83DF-4718-9D43-7D5034E06B04}"/>
              </a:ext>
            </a:extLst>
          </p:cNvPr>
          <p:cNvSpPr/>
          <p:nvPr userDrawn="1"/>
        </p:nvSpPr>
        <p:spPr>
          <a:xfrm>
            <a:off x="20636" y="6513916"/>
            <a:ext cx="9864000" cy="323165"/>
          </a:xfrm>
          <a:prstGeom prst="rect">
            <a:avLst/>
          </a:prstGeom>
          <a:ln w="6350">
            <a:solidFill>
              <a:schemeClr val="bg1"/>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chemeClr val="bg1"/>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chemeClr val="bg1"/>
                </a:solidFill>
                <a:latin typeface="HGPｺﾞｼｯｸM" panose="020B0600000000000000" pitchFamily="50" charset="-128"/>
                <a:ea typeface="HGPｺﾞｼｯｸM" panose="020B0600000000000000" pitchFamily="50" charset="-128"/>
              </a:rPr>
              <a:t>URL</a:t>
            </a:r>
            <a:r>
              <a:rPr lang="ja-JP" altLang="en-US" sz="700" dirty="0">
                <a:solidFill>
                  <a:schemeClr val="bg1"/>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chemeClr val="bg1"/>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chemeClr val="bg1"/>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chemeClr val="bg1"/>
                </a:solidFill>
                <a:effectLst/>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https://labo-ks.co.jp/</a:t>
            </a:r>
            <a:r>
              <a:rPr lang="ja-JP" altLang="en-US" sz="700" b="0" i="0" dirty="0">
                <a:solidFill>
                  <a:schemeClr val="bg1"/>
                </a:solidFill>
                <a:effectLst/>
                <a:latin typeface="HGPｺﾞｼｯｸM" panose="020B0600000000000000" pitchFamily="50" charset="-128"/>
                <a:ea typeface="HGPｺﾞｼｯｸM" panose="020B0600000000000000" pitchFamily="50" charset="-128"/>
              </a:rPr>
              <a:t>）。</a:t>
            </a:r>
            <a:r>
              <a:rPr lang="ja-JP" altLang="en-US" sz="700" dirty="0">
                <a:solidFill>
                  <a:schemeClr val="bg1"/>
                </a:solidFill>
                <a:latin typeface="HGPｺﾞｼｯｸM" panose="020B0600000000000000" pitchFamily="50" charset="-128"/>
                <a:ea typeface="HGPｺﾞｼｯｸM" panose="020B0600000000000000" pitchFamily="50" charset="-128"/>
              </a:rPr>
              <a:t>　</a:t>
            </a:r>
            <a:r>
              <a:rPr lang="en-US" altLang="ja-JP" sz="700" b="0" i="0" dirty="0">
                <a:solidFill>
                  <a:schemeClr val="bg1"/>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solidFill>
                <a:latin typeface="HGPｺﾞｼｯｸM" panose="020B0600000000000000" pitchFamily="50" charset="-128"/>
                <a:ea typeface="HGPｺﾞｼｯｸM" panose="020B0600000000000000" pitchFamily="50" charset="-128"/>
              </a:rPr>
              <a:t>k’s</a:t>
            </a:r>
            <a:r>
              <a:rPr lang="ja-JP" altLang="en-US" sz="700" dirty="0">
                <a:solidFill>
                  <a:schemeClr val="bg1"/>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chemeClr val="bg1"/>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4018866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k'sらぼ">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E57CE36-14B7-46ED-8DB6-E0321DCBE9A3}"/>
              </a:ext>
            </a:extLst>
          </p:cNvPr>
          <p:cNvSpPr/>
          <p:nvPr userDrawn="1"/>
        </p:nvSpPr>
        <p:spPr>
          <a:xfrm>
            <a:off x="0" y="635267"/>
            <a:ext cx="9906000" cy="6222733"/>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a:extLst>
              <a:ext uri="{FF2B5EF4-FFF2-40B4-BE49-F238E27FC236}">
                <a16:creationId xmlns:a16="http://schemas.microsoft.com/office/drawing/2014/main" id="{8F15D179-B207-4AC3-B103-9371AC80B26C}"/>
              </a:ext>
            </a:extLst>
          </p:cNvPr>
          <p:cNvSpPr txBox="1">
            <a:spLocks/>
          </p:cNvSpPr>
          <p:nvPr userDrawn="1"/>
        </p:nvSpPr>
        <p:spPr>
          <a:xfrm>
            <a:off x="2793338" y="5428363"/>
            <a:ext cx="4319322" cy="794370"/>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今日一日を最高な一日にする</a:t>
            </a:r>
            <a:endParaRPr kumimoji="1" lang="en-US" altLang="ja-JP" sz="1800" b="1" i="1"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p:txBody>
      </p:sp>
      <p:sp>
        <p:nvSpPr>
          <p:cNvPr id="7" name="正方形/長方形 6">
            <a:extLst>
              <a:ext uri="{FF2B5EF4-FFF2-40B4-BE49-F238E27FC236}">
                <a16:creationId xmlns:a16="http://schemas.microsoft.com/office/drawing/2014/main" id="{DF589D7D-3BCE-4637-9DDA-A59F0C729A34}"/>
              </a:ext>
            </a:extLst>
          </p:cNvPr>
          <p:cNvSpPr/>
          <p:nvPr userDrawn="1"/>
        </p:nvSpPr>
        <p:spPr>
          <a:xfrm>
            <a:off x="8605640" y="93137"/>
            <a:ext cx="1300359" cy="540000"/>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データ 8">
            <a:extLst>
              <a:ext uri="{FF2B5EF4-FFF2-40B4-BE49-F238E27FC236}">
                <a16:creationId xmlns:a16="http://schemas.microsoft.com/office/drawing/2014/main" id="{E24D7E58-04E7-4CE1-805E-84F06E9B8510}"/>
              </a:ext>
            </a:extLst>
          </p:cNvPr>
          <p:cNvSpPr/>
          <p:nvPr userDrawn="1"/>
        </p:nvSpPr>
        <p:spPr>
          <a:xfrm>
            <a:off x="8427097" y="93137"/>
            <a:ext cx="357084" cy="540000"/>
          </a:xfrm>
          <a:prstGeom prst="flowChartInputOutpu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データ 9">
            <a:extLst>
              <a:ext uri="{FF2B5EF4-FFF2-40B4-BE49-F238E27FC236}">
                <a16:creationId xmlns:a16="http://schemas.microsoft.com/office/drawing/2014/main" id="{5E389F92-DC86-4FD7-91ED-ED3EB388A485}"/>
              </a:ext>
            </a:extLst>
          </p:cNvPr>
          <p:cNvSpPr/>
          <p:nvPr userDrawn="1"/>
        </p:nvSpPr>
        <p:spPr>
          <a:xfrm>
            <a:off x="8706497" y="93137"/>
            <a:ext cx="357084" cy="540000"/>
          </a:xfrm>
          <a:prstGeom prst="flowChartInputOutpu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a:extLst>
              <a:ext uri="{FF2B5EF4-FFF2-40B4-BE49-F238E27FC236}">
                <a16:creationId xmlns:a16="http://schemas.microsoft.com/office/drawing/2014/main" id="{645652F1-52B0-4F39-93A2-E0EEC224EBD0}"/>
              </a:ext>
            </a:extLst>
          </p:cNvPr>
          <p:cNvSpPr/>
          <p:nvPr userDrawn="1"/>
        </p:nvSpPr>
        <p:spPr>
          <a:xfrm>
            <a:off x="1004750" y="2800949"/>
            <a:ext cx="7920000" cy="1944000"/>
          </a:xfrm>
          <a:prstGeom prst="rect">
            <a:avLst/>
          </a:prstGeom>
          <a:solidFill>
            <a:schemeClr val="bg1"/>
          </a:solidFill>
          <a:ln w="38100" cmpd="dbl">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lIns="0" tIns="144000" rIns="0" bIns="0" rtlCol="0" anchor="ctr"/>
          <a:lstStyle/>
          <a:p>
            <a:pPr algn="ctr"/>
            <a:r>
              <a:rPr kumimoji="1" lang="ja-JP" altLang="en-US" sz="5400" b="1" dirty="0">
                <a:solidFill>
                  <a:schemeClr val="tx1"/>
                </a:solidFill>
                <a:effectLst>
                  <a:glow rad="63500">
                    <a:schemeClr val="bg1">
                      <a:lumMod val="85000"/>
                    </a:schemeClr>
                  </a:glow>
                </a:effectLst>
                <a:latin typeface="+mn-ea"/>
                <a:ea typeface="+mn-ea"/>
              </a:rPr>
              <a:t>今日の活動のポイント</a:t>
            </a:r>
          </a:p>
        </p:txBody>
      </p:sp>
      <p:sp>
        <p:nvSpPr>
          <p:cNvPr id="12" name="タイトル 1">
            <a:extLst>
              <a:ext uri="{FF2B5EF4-FFF2-40B4-BE49-F238E27FC236}">
                <a16:creationId xmlns:a16="http://schemas.microsoft.com/office/drawing/2014/main" id="{7D89BA6A-6CB2-412B-AFA1-B74053B6698C}"/>
              </a:ext>
            </a:extLst>
          </p:cNvPr>
          <p:cNvSpPr txBox="1">
            <a:spLocks/>
          </p:cNvSpPr>
          <p:nvPr userDrawn="1"/>
        </p:nvSpPr>
        <p:spPr>
          <a:xfrm>
            <a:off x="1151282" y="1899007"/>
            <a:ext cx="7632899" cy="725507"/>
          </a:xfrm>
          <a:prstGeom prst="rect">
            <a:avLst/>
          </a:prstGeom>
        </p:spPr>
        <p:txBody>
          <a:bodyPr vert="horz" lIns="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1" lang="en-US" altLang="ja-JP" sz="3200" b="1" i="0" u="none" strike="noStrike" kern="1200" cap="none" spc="0" normalizeH="0" baseline="0" noProof="0" dirty="0" err="1">
                <a:ln>
                  <a:noFill/>
                </a:ln>
                <a:solidFill>
                  <a:schemeClr val="bg1"/>
                </a:solidFill>
                <a:effectLst/>
                <a:uLnTx/>
                <a:uFillTx/>
                <a:latin typeface="メイリオ" pitchFamily="50" charset="-128"/>
                <a:ea typeface="メイリオ" pitchFamily="50" charset="-128"/>
              </a:rPr>
              <a:t>topix</a:t>
            </a:r>
            <a:r>
              <a:rPr kumimoji="1" lang="en-US" altLang="ja-JP"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 dairy</a:t>
            </a:r>
            <a:r>
              <a:rPr kumimoji="1" lang="ja-JP" altLang="en-US"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 </a:t>
            </a:r>
            <a:r>
              <a:rPr kumimoji="1" lang="en-US" altLang="ja-JP"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&amp; journal</a:t>
            </a:r>
          </a:p>
        </p:txBody>
      </p:sp>
      <p:sp>
        <p:nvSpPr>
          <p:cNvPr id="13" name="正方形/長方形 12">
            <a:extLst>
              <a:ext uri="{FF2B5EF4-FFF2-40B4-BE49-F238E27FC236}">
                <a16:creationId xmlns:a16="http://schemas.microsoft.com/office/drawing/2014/main" id="{B057D260-C34D-4429-8FF8-76013DB36D01}"/>
              </a:ext>
            </a:extLst>
          </p:cNvPr>
          <p:cNvSpPr/>
          <p:nvPr userDrawn="1"/>
        </p:nvSpPr>
        <p:spPr>
          <a:xfrm>
            <a:off x="20636" y="6513916"/>
            <a:ext cx="9864000" cy="323165"/>
          </a:xfrm>
          <a:prstGeom prst="rect">
            <a:avLst/>
          </a:prstGeom>
          <a:ln w="6350">
            <a:solidFill>
              <a:schemeClr val="bg1"/>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chemeClr val="bg1"/>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chemeClr val="bg1"/>
                </a:solidFill>
                <a:latin typeface="HGPｺﾞｼｯｸM" panose="020B0600000000000000" pitchFamily="50" charset="-128"/>
                <a:ea typeface="HGPｺﾞｼｯｸM" panose="020B0600000000000000" pitchFamily="50" charset="-128"/>
              </a:rPr>
              <a:t>URL</a:t>
            </a:r>
            <a:r>
              <a:rPr lang="ja-JP" altLang="en-US" sz="700" dirty="0">
                <a:solidFill>
                  <a:schemeClr val="bg1"/>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chemeClr val="bg1"/>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chemeClr val="bg1"/>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chemeClr val="bg1"/>
                </a:solidFill>
                <a:effectLst/>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https://labo-ks.co.jp/</a:t>
            </a:r>
            <a:r>
              <a:rPr lang="ja-JP" altLang="en-US" sz="700" b="0" i="0" dirty="0">
                <a:solidFill>
                  <a:schemeClr val="bg1"/>
                </a:solidFill>
                <a:effectLst/>
                <a:latin typeface="HGPｺﾞｼｯｸM" panose="020B0600000000000000" pitchFamily="50" charset="-128"/>
                <a:ea typeface="HGPｺﾞｼｯｸM" panose="020B0600000000000000" pitchFamily="50" charset="-128"/>
              </a:rPr>
              <a:t>）。</a:t>
            </a:r>
            <a:r>
              <a:rPr lang="ja-JP" altLang="en-US" sz="700" dirty="0">
                <a:solidFill>
                  <a:schemeClr val="bg1"/>
                </a:solidFill>
                <a:latin typeface="HGPｺﾞｼｯｸM" panose="020B0600000000000000" pitchFamily="50" charset="-128"/>
                <a:ea typeface="HGPｺﾞｼｯｸM" panose="020B0600000000000000" pitchFamily="50" charset="-128"/>
              </a:rPr>
              <a:t>　</a:t>
            </a:r>
            <a:r>
              <a:rPr lang="en-US" altLang="ja-JP" sz="700" b="0" i="0" dirty="0">
                <a:solidFill>
                  <a:schemeClr val="bg1"/>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solidFill>
                <a:latin typeface="HGPｺﾞｼｯｸM" panose="020B0600000000000000" pitchFamily="50" charset="-128"/>
                <a:ea typeface="HGPｺﾞｼｯｸM" panose="020B0600000000000000" pitchFamily="50" charset="-128"/>
              </a:rPr>
              <a:t>k’s</a:t>
            </a:r>
            <a:r>
              <a:rPr lang="ja-JP" altLang="en-US" sz="700" dirty="0">
                <a:solidFill>
                  <a:schemeClr val="bg1"/>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chemeClr val="bg1"/>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985828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k'sらぼ">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E57CE36-14B7-46ED-8DB6-E0321DCBE9A3}"/>
              </a:ext>
            </a:extLst>
          </p:cNvPr>
          <p:cNvSpPr/>
          <p:nvPr userDrawn="1"/>
        </p:nvSpPr>
        <p:spPr>
          <a:xfrm>
            <a:off x="0" y="3279913"/>
            <a:ext cx="9906000" cy="3578087"/>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DF589D7D-3BCE-4637-9DDA-A59F0C729A34}"/>
              </a:ext>
            </a:extLst>
          </p:cNvPr>
          <p:cNvSpPr/>
          <p:nvPr userDrawn="1"/>
        </p:nvSpPr>
        <p:spPr>
          <a:xfrm>
            <a:off x="8605640" y="2739913"/>
            <a:ext cx="1300359" cy="540000"/>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データ 8">
            <a:extLst>
              <a:ext uri="{FF2B5EF4-FFF2-40B4-BE49-F238E27FC236}">
                <a16:creationId xmlns:a16="http://schemas.microsoft.com/office/drawing/2014/main" id="{E24D7E58-04E7-4CE1-805E-84F06E9B8510}"/>
              </a:ext>
            </a:extLst>
          </p:cNvPr>
          <p:cNvSpPr/>
          <p:nvPr userDrawn="1"/>
        </p:nvSpPr>
        <p:spPr>
          <a:xfrm>
            <a:off x="8427097" y="2739913"/>
            <a:ext cx="357084" cy="540000"/>
          </a:xfrm>
          <a:prstGeom prst="flowChartInputOutpu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データ 9">
            <a:extLst>
              <a:ext uri="{FF2B5EF4-FFF2-40B4-BE49-F238E27FC236}">
                <a16:creationId xmlns:a16="http://schemas.microsoft.com/office/drawing/2014/main" id="{5E389F92-DC86-4FD7-91ED-ED3EB388A485}"/>
              </a:ext>
            </a:extLst>
          </p:cNvPr>
          <p:cNvSpPr/>
          <p:nvPr userDrawn="1"/>
        </p:nvSpPr>
        <p:spPr>
          <a:xfrm>
            <a:off x="8706497" y="2739913"/>
            <a:ext cx="357084" cy="540000"/>
          </a:xfrm>
          <a:prstGeom prst="flowChartInputOutpu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タイトル 1">
            <a:extLst>
              <a:ext uri="{FF2B5EF4-FFF2-40B4-BE49-F238E27FC236}">
                <a16:creationId xmlns:a16="http://schemas.microsoft.com/office/drawing/2014/main" id="{7D89BA6A-6CB2-412B-AFA1-B74053B6698C}"/>
              </a:ext>
            </a:extLst>
          </p:cNvPr>
          <p:cNvSpPr txBox="1">
            <a:spLocks/>
          </p:cNvSpPr>
          <p:nvPr userDrawn="1"/>
        </p:nvSpPr>
        <p:spPr>
          <a:xfrm>
            <a:off x="2882" y="2554406"/>
            <a:ext cx="8552329" cy="725507"/>
          </a:xfrm>
          <a:prstGeom prst="rect">
            <a:avLst/>
          </a:prstGeom>
        </p:spPr>
        <p:txBody>
          <a:bodyPr vert="horz" lIns="180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chemeClr val="tx1"/>
                </a:solidFill>
                <a:effectLst/>
                <a:uLnTx/>
                <a:uFillTx/>
                <a:latin typeface="メイリオ" pitchFamily="50" charset="-128"/>
                <a:ea typeface="メイリオ" pitchFamily="50" charset="-128"/>
              </a:rPr>
              <a:t>タイトル</a:t>
            </a:r>
          </a:p>
        </p:txBody>
      </p:sp>
    </p:spTree>
    <p:extLst>
      <p:ext uri="{BB962C8B-B14F-4D97-AF65-F5344CB8AC3E}">
        <p14:creationId xmlns:p14="http://schemas.microsoft.com/office/powerpoint/2010/main" val="1325347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3" name="タイトル 1">
            <a:extLst>
              <a:ext uri="{FF2B5EF4-FFF2-40B4-BE49-F238E27FC236}">
                <a16:creationId xmlns:a16="http://schemas.microsoft.com/office/drawing/2014/main" id="{949F3CC6-42BF-4BC9-BED2-45F627D02B40}"/>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513916"/>
            <a:ext cx="9864000" cy="323165"/>
          </a:xfrm>
          <a:prstGeom prst="rect">
            <a:avLst/>
          </a:prstGeom>
          <a:ln w="6350">
            <a:solidFill>
              <a:schemeClr val="bg1">
                <a:lumMod val="65000"/>
              </a:schemeClr>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rgbClr val="3E3A39"/>
                </a:solidFill>
                <a:latin typeface="HGPｺﾞｼｯｸM" panose="020B0600000000000000" pitchFamily="50" charset="-128"/>
                <a:ea typeface="HGPｺﾞｼｯｸM" panose="020B0600000000000000" pitchFamily="50" charset="-128"/>
              </a:rPr>
              <a:t>URL</a:t>
            </a:r>
            <a:r>
              <a:rPr lang="ja-JP" altLang="en-US" sz="700" dirty="0">
                <a:solidFill>
                  <a:srgbClr val="3E3A39"/>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rgbClr val="3E3A39"/>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rgbClr val="3E3A39"/>
                </a:solidFill>
                <a:effectLst/>
                <a:latin typeface="HGPｺﾞｼｯｸM" panose="020B0600000000000000" pitchFamily="50" charset="-128"/>
                <a:ea typeface="HGPｺﾞｼｯｸM" panose="020B0600000000000000" pitchFamily="50" charset="-128"/>
                <a:hlinkClick r:id="rId2"/>
              </a:rPr>
              <a:t>https://labo-ks.co.jp/</a:t>
            </a: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557405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sら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AA1BF1EF-55BE-46A3-85A2-23EEB4D3D7B8}"/>
              </a:ext>
            </a:extLst>
          </p:cNvPr>
          <p:cNvSpPr txBox="1">
            <a:spLocks/>
          </p:cNvSpPr>
          <p:nvPr userDrawn="1"/>
        </p:nvSpPr>
        <p:spPr>
          <a:xfrm>
            <a:off x="9494090" y="6435864"/>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200" b="1" smtClean="0">
                <a:solidFill>
                  <a:schemeClr val="tx1"/>
                </a:solidFill>
              </a:rPr>
              <a:pPr algn="ctr"/>
              <a:t>‹#›</a:t>
            </a:fld>
            <a:endParaRPr kumimoji="1" lang="ja-JP" altLang="en-US" sz="1200" b="1">
              <a:solidFill>
                <a:schemeClr val="tx1"/>
              </a:solidFill>
            </a:endParaRPr>
          </a:p>
        </p:txBody>
      </p:sp>
      <p:sp>
        <p:nvSpPr>
          <p:cNvPr id="6" name="テキスト プレースホルダー 6">
            <a:extLst>
              <a:ext uri="{FF2B5EF4-FFF2-40B4-BE49-F238E27FC236}">
                <a16:creationId xmlns:a16="http://schemas.microsoft.com/office/drawing/2014/main" id="{EFE2599B-B20F-4B7B-ADBB-FD836DE0DB6E}"/>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10" name="タイトル 1">
            <a:extLst>
              <a:ext uri="{FF2B5EF4-FFF2-40B4-BE49-F238E27FC236}">
                <a16:creationId xmlns:a16="http://schemas.microsoft.com/office/drawing/2014/main" id="{89600600-E483-4A60-90B1-A22FED5109C1}"/>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11" name="Line 5">
            <a:extLst>
              <a:ext uri="{FF2B5EF4-FFF2-40B4-BE49-F238E27FC236}">
                <a16:creationId xmlns:a16="http://schemas.microsoft.com/office/drawing/2014/main" id="{87F2CC87-A68D-4F96-B288-4E36144F4DC4}"/>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215020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k'sらぼ">
    <p:spTree>
      <p:nvGrpSpPr>
        <p:cNvPr id="1" name=""/>
        <p:cNvGrpSpPr/>
        <p:nvPr/>
      </p:nvGrpSpPr>
      <p:grpSpPr>
        <a:xfrm>
          <a:off x="0" y="0"/>
          <a:ext cx="0" cy="0"/>
          <a:chOff x="0" y="0"/>
          <a:chExt cx="0" cy="0"/>
        </a:xfrm>
      </p:grpSpPr>
      <p:sp>
        <p:nvSpPr>
          <p:cNvPr id="5" name="スライド番号プレースホルダー 5">
            <a:extLst>
              <a:ext uri="{FF2B5EF4-FFF2-40B4-BE49-F238E27FC236}">
                <a16:creationId xmlns:a16="http://schemas.microsoft.com/office/drawing/2014/main" id="{9D57A36B-7FB0-44C7-90A3-B03CC107C6FF}"/>
              </a:ext>
            </a:extLst>
          </p:cNvPr>
          <p:cNvSpPr txBox="1">
            <a:spLocks/>
          </p:cNvSpPr>
          <p:nvPr userDrawn="1"/>
        </p:nvSpPr>
        <p:spPr>
          <a:xfrm>
            <a:off x="9494090" y="6435864"/>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200" b="1" smtClean="0">
                <a:solidFill>
                  <a:schemeClr val="tx1"/>
                </a:solidFill>
              </a:rPr>
              <a:pPr algn="ctr"/>
              <a:t>‹#›</a:t>
            </a:fld>
            <a:endParaRPr kumimoji="1" lang="ja-JP" altLang="en-US" sz="1200" b="1">
              <a:solidFill>
                <a:schemeClr val="tx1"/>
              </a:solidFill>
            </a:endParaRPr>
          </a:p>
        </p:txBody>
      </p:sp>
      <p:sp>
        <p:nvSpPr>
          <p:cNvPr id="6" name="テキスト プレースホルダー 6">
            <a:extLst>
              <a:ext uri="{FF2B5EF4-FFF2-40B4-BE49-F238E27FC236}">
                <a16:creationId xmlns:a16="http://schemas.microsoft.com/office/drawing/2014/main" id="{B8F20DC4-ED82-4264-9DF7-6488B7E38020}"/>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9" name="Line 5">
            <a:extLst>
              <a:ext uri="{FF2B5EF4-FFF2-40B4-BE49-F238E27FC236}">
                <a16:creationId xmlns:a16="http://schemas.microsoft.com/office/drawing/2014/main" id="{510DFC4A-F99F-4258-8515-3446B7716389}"/>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3390968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k'sらぼ">
    <p:spTree>
      <p:nvGrpSpPr>
        <p:cNvPr id="1" name=""/>
        <p:cNvGrpSpPr/>
        <p:nvPr/>
      </p:nvGrpSpPr>
      <p:grpSpPr>
        <a:xfrm>
          <a:off x="0" y="0"/>
          <a:ext cx="0" cy="0"/>
          <a:chOff x="0" y="0"/>
          <a:chExt cx="0" cy="0"/>
        </a:xfrm>
      </p:grpSpPr>
      <p:sp>
        <p:nvSpPr>
          <p:cNvPr id="4" name="テキスト プレースホルダー 6">
            <a:extLst>
              <a:ext uri="{FF2B5EF4-FFF2-40B4-BE49-F238E27FC236}">
                <a16:creationId xmlns:a16="http://schemas.microsoft.com/office/drawing/2014/main" id="{C20A08DE-6013-4029-845C-C3531EEC0554}"/>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6" name="タイトル 1">
            <a:extLst>
              <a:ext uri="{FF2B5EF4-FFF2-40B4-BE49-F238E27FC236}">
                <a16:creationId xmlns:a16="http://schemas.microsoft.com/office/drawing/2014/main" id="{62B42BBB-94A6-4EB5-AEA4-5F2484FA2638}"/>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7" name="Line 5">
            <a:extLst>
              <a:ext uri="{FF2B5EF4-FFF2-40B4-BE49-F238E27FC236}">
                <a16:creationId xmlns:a16="http://schemas.microsoft.com/office/drawing/2014/main" id="{ACEBA7D7-F800-4E48-A6A3-DA874967A95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3972224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53312" y="125280"/>
            <a:ext cx="9751084" cy="396000"/>
          </a:xfrm>
          <a:prstGeom prst="rect">
            <a:avLst/>
          </a:prstGeom>
          <a:noFill/>
        </p:spPr>
        <p:txBody>
          <a:bodyPr lIns="0" tIns="0" rIns="0" bIns="0" anchor="ctr" anchorCtr="0"/>
          <a:lstStyle>
            <a:lvl1pPr marL="0" indent="0" algn="l">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513916"/>
            <a:ext cx="9864000" cy="323165"/>
          </a:xfrm>
          <a:prstGeom prst="rect">
            <a:avLst/>
          </a:prstGeom>
          <a:ln w="6350">
            <a:solidFill>
              <a:schemeClr val="bg1">
                <a:lumMod val="65000"/>
              </a:schemeClr>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rgbClr val="3E3A39"/>
                </a:solidFill>
                <a:latin typeface="HGPｺﾞｼｯｸM" panose="020B0600000000000000" pitchFamily="50" charset="-128"/>
                <a:ea typeface="HGPｺﾞｼｯｸM" panose="020B0600000000000000" pitchFamily="50" charset="-128"/>
              </a:rPr>
              <a:t>URL</a:t>
            </a:r>
            <a:r>
              <a:rPr lang="ja-JP" altLang="en-US" sz="700" dirty="0">
                <a:solidFill>
                  <a:srgbClr val="3E3A39"/>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rgbClr val="3E3A39"/>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rgbClr val="3E3A39"/>
                </a:solidFill>
                <a:effectLst/>
                <a:latin typeface="HGPｺﾞｼｯｸM" panose="020B0600000000000000" pitchFamily="50" charset="-128"/>
                <a:ea typeface="HGPｺﾞｼｯｸM" panose="020B0600000000000000" pitchFamily="50" charset="-128"/>
                <a:hlinkClick r:id="rId2"/>
              </a:rPr>
              <a:t>https://labo-ks.co.jp/</a:t>
            </a: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3356009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53313" y="125280"/>
            <a:ext cx="9440778" cy="396000"/>
          </a:xfrm>
          <a:prstGeom prst="rect">
            <a:avLst/>
          </a:prstGeom>
          <a:noFill/>
        </p:spPr>
        <p:txBody>
          <a:bodyPr lIns="0" tIns="0" rIns="0" bIns="0" anchor="ctr" anchorCtr="0"/>
          <a:lstStyle>
            <a:lvl1pPr marL="0" indent="0" algn="l">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513916"/>
            <a:ext cx="9864000" cy="323165"/>
          </a:xfrm>
          <a:prstGeom prst="rect">
            <a:avLst/>
          </a:prstGeom>
          <a:ln w="6350">
            <a:solidFill>
              <a:schemeClr val="bg1">
                <a:lumMod val="65000"/>
              </a:schemeClr>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rgbClr val="3E3A39"/>
                </a:solidFill>
                <a:latin typeface="HGPｺﾞｼｯｸM" panose="020B0600000000000000" pitchFamily="50" charset="-128"/>
                <a:ea typeface="HGPｺﾞｼｯｸM" panose="020B0600000000000000" pitchFamily="50" charset="-128"/>
              </a:rPr>
              <a:t>URL</a:t>
            </a:r>
            <a:r>
              <a:rPr lang="ja-JP" altLang="en-US" sz="700" dirty="0">
                <a:solidFill>
                  <a:srgbClr val="3E3A39"/>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rgbClr val="3E3A39"/>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rgbClr val="3E3A39"/>
                </a:solidFill>
                <a:effectLst/>
                <a:latin typeface="HGPｺﾞｼｯｸM" panose="020B0600000000000000" pitchFamily="50" charset="-128"/>
                <a:ea typeface="HGPｺﾞｼｯｸM" panose="020B0600000000000000" pitchFamily="50" charset="-128"/>
                <a:hlinkClick r:id="rId2"/>
              </a:rPr>
              <a:t>https://labo-ks.co.jp/</a:t>
            </a: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endParaRPr>
          </a:p>
        </p:txBody>
      </p:sp>
      <p:sp>
        <p:nvSpPr>
          <p:cNvPr id="6" name="スライド番号プレースホルダー 5">
            <a:extLst>
              <a:ext uri="{FF2B5EF4-FFF2-40B4-BE49-F238E27FC236}">
                <a16:creationId xmlns:a16="http://schemas.microsoft.com/office/drawing/2014/main" id="{E3EEED7C-B7DD-4103-BD3B-71BEF14EC775}"/>
              </a:ext>
            </a:extLst>
          </p:cNvPr>
          <p:cNvSpPr txBox="1">
            <a:spLocks/>
          </p:cNvSpPr>
          <p:nvPr userDrawn="1"/>
        </p:nvSpPr>
        <p:spPr>
          <a:xfrm>
            <a:off x="9494090" y="143280"/>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200" b="1" smtClean="0">
                <a:solidFill>
                  <a:schemeClr val="tx1"/>
                </a:solidFill>
              </a:rPr>
              <a:pPr algn="ctr"/>
              <a:t>‹#›</a:t>
            </a:fld>
            <a:endParaRPr kumimoji="1" lang="ja-JP" altLang="en-US" sz="1200" b="1">
              <a:solidFill>
                <a:schemeClr val="tx1"/>
              </a:solidFill>
            </a:endParaRPr>
          </a:p>
        </p:txBody>
      </p:sp>
    </p:spTree>
    <p:extLst>
      <p:ext uri="{BB962C8B-B14F-4D97-AF65-F5344CB8AC3E}">
        <p14:creationId xmlns:p14="http://schemas.microsoft.com/office/powerpoint/2010/main" val="2939060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53312" y="125280"/>
            <a:ext cx="9751084" cy="396000"/>
          </a:xfrm>
          <a:prstGeom prst="rect">
            <a:avLst/>
          </a:prstGeom>
          <a:noFill/>
        </p:spPr>
        <p:txBody>
          <a:bodyPr lIns="0" tIns="0" rIns="0" bIns="0" anchor="ctr" anchorCtr="0"/>
          <a:lstStyle>
            <a:lvl1pPr marL="0" indent="0" algn="l">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704260"/>
            <a:ext cx="9864000" cy="180000"/>
          </a:xfrm>
          <a:prstGeom prst="rect">
            <a:avLst/>
          </a:prstGeom>
          <a:ln w="6350">
            <a:noFill/>
          </a:ln>
        </p:spPr>
        <p:txBody>
          <a:bodyPr wrap="square" lIns="36000" tIns="0" rIns="36000" bIns="0" anchor="ctr">
            <a:noAutofit/>
          </a:bodyPr>
          <a:lstStyle/>
          <a:p>
            <a:pPr marL="0" marR="0" lvl="0" indent="0" algn="ctr"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contact</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https://labo-ks.co.jp</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a:t>
            </a:r>
            <a:r>
              <a:rPr lang="ja-JP" altLang="en-US" sz="700" b="0" i="0" dirty="0">
                <a:solidFill>
                  <a:schemeClr val="bg1">
                    <a:lumMod val="65000"/>
                  </a:schemeClr>
                </a:solidFill>
                <a:effectLst/>
                <a:latin typeface="HGPｺﾞｼｯｸM" panose="020B0600000000000000" pitchFamily="50" charset="-128"/>
                <a:ea typeface="HGPｺﾞｼｯｸM" panose="020B0600000000000000" pitchFamily="50" charset="-128"/>
              </a:rPr>
              <a:t>）</a:t>
            </a:r>
            <a:endParaRPr kumimoji="1" lang="ja-JP" altLang="en-US" sz="700" b="0" i="0" u="none" strike="noStrike" kern="1200" cap="none" spc="0" normalizeH="0" baseline="0" noProof="0" dirty="0">
              <a:ln>
                <a:noFill/>
              </a:ln>
              <a:solidFill>
                <a:schemeClr val="bg1">
                  <a:lumMod val="65000"/>
                </a:schemeClr>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1054088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53313" y="125280"/>
            <a:ext cx="9440778" cy="396000"/>
          </a:xfrm>
          <a:prstGeom prst="rect">
            <a:avLst/>
          </a:prstGeom>
          <a:noFill/>
        </p:spPr>
        <p:txBody>
          <a:bodyPr lIns="0" tIns="0" rIns="0" bIns="0" anchor="ctr" anchorCtr="0"/>
          <a:lstStyle>
            <a:lvl1pPr marL="0" indent="0" algn="l">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6" name="スライド番号プレースホルダー 5">
            <a:extLst>
              <a:ext uri="{FF2B5EF4-FFF2-40B4-BE49-F238E27FC236}">
                <a16:creationId xmlns:a16="http://schemas.microsoft.com/office/drawing/2014/main" id="{E3EEED7C-B7DD-4103-BD3B-71BEF14EC775}"/>
              </a:ext>
            </a:extLst>
          </p:cNvPr>
          <p:cNvSpPr txBox="1">
            <a:spLocks/>
          </p:cNvSpPr>
          <p:nvPr userDrawn="1"/>
        </p:nvSpPr>
        <p:spPr>
          <a:xfrm>
            <a:off x="9494090" y="143280"/>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200" b="1" smtClean="0">
                <a:solidFill>
                  <a:schemeClr val="tx1"/>
                </a:solidFill>
              </a:rPr>
              <a:pPr algn="ctr"/>
              <a:t>‹#›</a:t>
            </a:fld>
            <a:endParaRPr kumimoji="1" lang="ja-JP" altLang="en-US" sz="1200" b="1">
              <a:solidFill>
                <a:schemeClr val="tx1"/>
              </a:solidFill>
            </a:endParaRPr>
          </a:p>
        </p:txBody>
      </p:sp>
      <p:sp>
        <p:nvSpPr>
          <p:cNvPr id="8" name="正方形/長方形 7">
            <a:extLst>
              <a:ext uri="{FF2B5EF4-FFF2-40B4-BE49-F238E27FC236}">
                <a16:creationId xmlns:a16="http://schemas.microsoft.com/office/drawing/2014/main" id="{8626AC5E-F278-42B8-BA06-A5487FF564F9}"/>
              </a:ext>
            </a:extLst>
          </p:cNvPr>
          <p:cNvSpPr/>
          <p:nvPr userDrawn="1"/>
        </p:nvSpPr>
        <p:spPr>
          <a:xfrm>
            <a:off x="20636" y="6704260"/>
            <a:ext cx="9864000" cy="180000"/>
          </a:xfrm>
          <a:prstGeom prst="rect">
            <a:avLst/>
          </a:prstGeom>
          <a:ln w="6350">
            <a:noFill/>
          </a:ln>
        </p:spPr>
        <p:txBody>
          <a:bodyPr wrap="square" lIns="36000" tIns="0" rIns="36000" bIns="0" anchor="ctr">
            <a:noAutofit/>
          </a:bodyPr>
          <a:lstStyle/>
          <a:p>
            <a:pPr marL="0" marR="0" lvl="0" indent="0" algn="ctr"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contact</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https://labo-ks.co.jp</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a:t>
            </a:r>
            <a:r>
              <a:rPr lang="ja-JP" altLang="en-US" sz="700" b="0" i="0" dirty="0">
                <a:solidFill>
                  <a:schemeClr val="bg1">
                    <a:lumMod val="65000"/>
                  </a:schemeClr>
                </a:solidFill>
                <a:effectLst/>
                <a:latin typeface="HGPｺﾞｼｯｸM" panose="020B0600000000000000" pitchFamily="50" charset="-128"/>
                <a:ea typeface="HGPｺﾞｼｯｸM" panose="020B0600000000000000" pitchFamily="50" charset="-128"/>
              </a:rPr>
              <a:t>）</a:t>
            </a:r>
            <a:endParaRPr kumimoji="1" lang="ja-JP" altLang="en-US" sz="700" b="0" i="0" u="none" strike="noStrike" kern="1200" cap="none" spc="0" normalizeH="0" baseline="0" noProof="0" dirty="0">
              <a:ln>
                <a:noFill/>
              </a:ln>
              <a:solidFill>
                <a:schemeClr val="bg1">
                  <a:lumMod val="65000"/>
                </a:schemeClr>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80036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7203369"/>
      </p:ext>
    </p:extLst>
  </p:cSld>
  <p:clrMap bg1="lt1" tx1="dk1" bg2="lt2" tx2="dk2" accent1="accent1" accent2="accent2" accent3="accent3" accent4="accent4" accent5="accent5" accent6="accent6" hlink="hlink" folHlink="folHlink"/>
  <p:sldLayoutIdLst>
    <p:sldLayoutId id="2147483662" r:id="rId1"/>
    <p:sldLayoutId id="2147483670" r:id="rId2"/>
    <p:sldLayoutId id="2147483661" r:id="rId3"/>
    <p:sldLayoutId id="2147483665" r:id="rId4"/>
    <p:sldLayoutId id="2147483666" r:id="rId5"/>
    <p:sldLayoutId id="2147483672" r:id="rId6"/>
    <p:sldLayoutId id="2147483671" r:id="rId7"/>
    <p:sldLayoutId id="2147483673" r:id="rId8"/>
    <p:sldLayoutId id="2147483674" r:id="rId9"/>
    <p:sldLayoutId id="2147483667" r:id="rId10"/>
    <p:sldLayoutId id="2147483669" r:id="rId11"/>
    <p:sldLayoutId id="2147483668"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DF8D6BD5-B5E7-47D8-BD65-1CCD564212A7}"/>
              </a:ext>
            </a:extLst>
          </p:cNvPr>
          <p:cNvSpPr>
            <a:spLocks noGrp="1"/>
          </p:cNvSpPr>
          <p:nvPr>
            <p:ph type="body" sz="quarter" idx="10"/>
          </p:nvPr>
        </p:nvSpPr>
        <p:spPr/>
        <p:txBody>
          <a:bodyPr/>
          <a:lstStyle/>
          <a:p>
            <a:pPr algn="r"/>
            <a:r>
              <a:rPr lang="ja-JP" altLang="en-US" dirty="0">
                <a:solidFill>
                  <a:srgbClr val="FF6562"/>
                </a:solidFill>
              </a:rPr>
              <a:t>管理者必見</a:t>
            </a:r>
            <a:r>
              <a:rPr lang="en-US" altLang="ja-JP" dirty="0">
                <a:solidFill>
                  <a:srgbClr val="FF6562"/>
                </a:solidFill>
              </a:rPr>
              <a:t>⁉</a:t>
            </a:r>
            <a:r>
              <a:rPr lang="ja-JP" altLang="en-US" dirty="0">
                <a:solidFill>
                  <a:srgbClr val="FF6562"/>
                </a:solidFill>
              </a:rPr>
              <a:t>≪</a:t>
            </a:r>
            <a:r>
              <a:rPr lang="en-US" altLang="ja-JP" dirty="0">
                <a:solidFill>
                  <a:srgbClr val="FF6562"/>
                </a:solidFill>
              </a:rPr>
              <a:t>Management Journal</a:t>
            </a:r>
            <a:r>
              <a:rPr lang="ja-JP" altLang="en-US" dirty="0">
                <a:solidFill>
                  <a:srgbClr val="FF6562"/>
                </a:solidFill>
              </a:rPr>
              <a:t>≫ </a:t>
            </a:r>
            <a:r>
              <a:rPr lang="en-US" altLang="ja-JP" dirty="0">
                <a:solidFill>
                  <a:schemeClr val="tx1"/>
                </a:solidFill>
              </a:rPr>
              <a:t>5</a:t>
            </a:r>
            <a:r>
              <a:rPr lang="ja-JP" altLang="en-US" dirty="0">
                <a:solidFill>
                  <a:schemeClr val="tx1"/>
                </a:solidFill>
              </a:rPr>
              <a:t>月度運営</a:t>
            </a:r>
            <a:endParaRPr kumimoji="1" lang="ja-JP" altLang="en-US" dirty="0"/>
          </a:p>
        </p:txBody>
      </p:sp>
      <p:sp>
        <p:nvSpPr>
          <p:cNvPr id="22" name="AutoShape 3">
            <a:extLst>
              <a:ext uri="{FF2B5EF4-FFF2-40B4-BE49-F238E27FC236}">
                <a16:creationId xmlns:a16="http://schemas.microsoft.com/office/drawing/2014/main" id="{3115F89D-FB69-422A-8D03-F1A2156FD831}"/>
              </a:ext>
            </a:extLst>
          </p:cNvPr>
          <p:cNvSpPr>
            <a:spLocks noChangeArrowheads="1"/>
          </p:cNvSpPr>
          <p:nvPr/>
        </p:nvSpPr>
        <p:spPr bwMode="auto">
          <a:xfrm>
            <a:off x="114299" y="621348"/>
            <a:ext cx="9754107" cy="492443"/>
          </a:xfrm>
          <a:prstGeom prst="roundRect">
            <a:avLst>
              <a:gd name="adj" fmla="val 0"/>
            </a:avLst>
          </a:prstGeom>
          <a:noFill/>
          <a:ln>
            <a:noFill/>
          </a:ln>
          <a:effectLst/>
        </p:spPr>
        <p:txBody>
          <a:bodyPr wrap="square" lIns="0" tIns="0" rIns="0" bIns="0">
            <a:spAutoFit/>
          </a:bodyPr>
          <a:lstStyle/>
          <a:p>
            <a:pPr eaLnBrk="0" hangingPunct="0">
              <a:spcAft>
                <a:spcPts val="0"/>
              </a:spcAft>
              <a:defRPr/>
            </a:pPr>
            <a:r>
              <a:rPr lang="en-US" altLang="ja-JP" b="1" dirty="0">
                <a:latin typeface="+mn-ea"/>
                <a:ea typeface="+mn-ea"/>
                <a:cs typeface="メイリオ" pitchFamily="50" charset="-128"/>
              </a:rPr>
              <a:t>5</a:t>
            </a:r>
            <a:r>
              <a:rPr lang="ja-JP" altLang="en-US" b="1" dirty="0">
                <a:latin typeface="+mn-ea"/>
                <a:ea typeface="+mn-ea"/>
                <a:cs typeface="メイリオ" pitchFamily="50" charset="-128"/>
              </a:rPr>
              <a:t>月度運営のチェックシート</a:t>
            </a:r>
            <a:r>
              <a:rPr lang="ja-JP" altLang="en-US" sz="1200" dirty="0">
                <a:latin typeface="Arial"/>
                <a:ea typeface="メイリオ" pitchFamily="50" charset="-128"/>
                <a:cs typeface="メイリオ" pitchFamily="50" charset="-128"/>
              </a:rPr>
              <a:t>（下記チェックシートの内容は、自組織の運営に合わせて自由に修正してください♪）</a:t>
            </a:r>
            <a:endParaRPr lang="ja-JP" altLang="en-US" dirty="0">
              <a:latin typeface="Arial"/>
              <a:ea typeface="メイリオ" pitchFamily="50" charset="-128"/>
              <a:cs typeface="メイリオ" pitchFamily="50" charset="-128"/>
            </a:endParaRPr>
          </a:p>
          <a:p>
            <a:pPr eaLnBrk="0" hangingPunct="0">
              <a:spcAft>
                <a:spcPts val="0"/>
              </a:spcAft>
              <a:defRPr/>
            </a:pPr>
            <a:endParaRPr lang="en-US" altLang="ja-JP" dirty="0">
              <a:solidFill>
                <a:srgbClr val="4D4D4D"/>
              </a:solidFill>
              <a:latin typeface="Arial"/>
              <a:ea typeface="メイリオ" pitchFamily="50" charset="-128"/>
              <a:cs typeface="メイリオ" pitchFamily="50" charset="-128"/>
            </a:endParaRPr>
          </a:p>
        </p:txBody>
      </p:sp>
      <p:sp>
        <p:nvSpPr>
          <p:cNvPr id="23" name="正方形/長方形 22">
            <a:extLst>
              <a:ext uri="{FF2B5EF4-FFF2-40B4-BE49-F238E27FC236}">
                <a16:creationId xmlns:a16="http://schemas.microsoft.com/office/drawing/2014/main" id="{E059F8A4-DC09-46CB-98B2-68EAC891A5B0}"/>
              </a:ext>
            </a:extLst>
          </p:cNvPr>
          <p:cNvSpPr/>
          <p:nvPr/>
        </p:nvSpPr>
        <p:spPr>
          <a:xfrm>
            <a:off x="0" y="244551"/>
            <a:ext cx="2571538" cy="338554"/>
          </a:xfrm>
          <a:prstGeom prst="rect">
            <a:avLst/>
          </a:prstGeom>
        </p:spPr>
        <p:txBody>
          <a:bodyPr wrap="none">
            <a:spAutoFit/>
          </a:bodyPr>
          <a:lstStyle/>
          <a:p>
            <a:r>
              <a:rPr lang="ja-JP" altLang="en-US" sz="1600" b="1" dirty="0">
                <a:solidFill>
                  <a:srgbClr val="4D4D4D"/>
                </a:solidFill>
                <a:latin typeface="Arial"/>
                <a:ea typeface="メイリオ" pitchFamily="50" charset="-128"/>
                <a:cs typeface="メイリオ" pitchFamily="50" charset="-128"/>
              </a:rPr>
              <a:t>日付：</a:t>
            </a:r>
            <a:r>
              <a:rPr lang="en-US" altLang="ja-JP" sz="1600" dirty="0">
                <a:solidFill>
                  <a:srgbClr val="4D4D4D"/>
                </a:solidFill>
                <a:latin typeface="Arial"/>
                <a:ea typeface="メイリオ" pitchFamily="50" charset="-128"/>
                <a:cs typeface="メイリオ" pitchFamily="50" charset="-128"/>
              </a:rPr>
              <a:t>2021</a:t>
            </a:r>
            <a:r>
              <a:rPr lang="ja-JP" altLang="en-US" sz="1100" dirty="0">
                <a:solidFill>
                  <a:srgbClr val="4D4D4D"/>
                </a:solidFill>
                <a:latin typeface="Arial"/>
                <a:ea typeface="メイリオ" pitchFamily="50" charset="-128"/>
                <a:cs typeface="メイリオ" pitchFamily="50" charset="-128"/>
              </a:rPr>
              <a:t>年 </a:t>
            </a:r>
            <a:r>
              <a:rPr lang="en-US" altLang="ja-JP" sz="1600" dirty="0">
                <a:solidFill>
                  <a:srgbClr val="4D4D4D"/>
                </a:solidFill>
                <a:latin typeface="Arial"/>
                <a:ea typeface="メイリオ" pitchFamily="50" charset="-128"/>
                <a:cs typeface="メイリオ" pitchFamily="50" charset="-128"/>
              </a:rPr>
              <a:t>4</a:t>
            </a:r>
            <a:r>
              <a:rPr lang="ja-JP" altLang="en-US" sz="1100" dirty="0">
                <a:solidFill>
                  <a:srgbClr val="4D4D4D"/>
                </a:solidFill>
                <a:latin typeface="Arial"/>
                <a:ea typeface="メイリオ" pitchFamily="50" charset="-128"/>
                <a:cs typeface="メイリオ" pitchFamily="50" charset="-128"/>
              </a:rPr>
              <a:t>月</a:t>
            </a:r>
            <a:r>
              <a:rPr lang="en-US" altLang="ja-JP" sz="1100" dirty="0">
                <a:solidFill>
                  <a:srgbClr val="4D4D4D"/>
                </a:solidFill>
                <a:latin typeface="Arial"/>
                <a:ea typeface="メイリオ" pitchFamily="50" charset="-128"/>
                <a:cs typeface="メイリオ" pitchFamily="50" charset="-128"/>
              </a:rPr>
              <a:t> </a:t>
            </a:r>
            <a:r>
              <a:rPr lang="en-US" altLang="ja-JP" sz="1600" dirty="0">
                <a:solidFill>
                  <a:srgbClr val="4D4D4D"/>
                </a:solidFill>
                <a:latin typeface="Arial"/>
                <a:ea typeface="メイリオ" pitchFamily="50" charset="-128"/>
                <a:cs typeface="メイリオ" pitchFamily="50" charset="-128"/>
              </a:rPr>
              <a:t>12</a:t>
            </a:r>
            <a:r>
              <a:rPr lang="ja-JP" altLang="en-US" sz="1100" dirty="0">
                <a:solidFill>
                  <a:srgbClr val="4D4D4D"/>
                </a:solidFill>
                <a:latin typeface="Arial"/>
                <a:ea typeface="メイリオ" pitchFamily="50" charset="-128"/>
                <a:cs typeface="メイリオ" pitchFamily="50" charset="-128"/>
              </a:rPr>
              <a:t>日（月）</a:t>
            </a:r>
            <a:endParaRPr lang="ja-JP" altLang="en-US" sz="1600" dirty="0"/>
          </a:p>
        </p:txBody>
      </p:sp>
      <p:sp>
        <p:nvSpPr>
          <p:cNvPr id="24" name="四角形: 角を丸くする 23">
            <a:extLst>
              <a:ext uri="{FF2B5EF4-FFF2-40B4-BE49-F238E27FC236}">
                <a16:creationId xmlns:a16="http://schemas.microsoft.com/office/drawing/2014/main" id="{D6B331F2-03CC-49C2-92A3-5EFF52A4B9D5}"/>
              </a:ext>
            </a:extLst>
          </p:cNvPr>
          <p:cNvSpPr/>
          <p:nvPr/>
        </p:nvSpPr>
        <p:spPr>
          <a:xfrm>
            <a:off x="59635" y="22403"/>
            <a:ext cx="1764000" cy="252000"/>
          </a:xfrm>
          <a:prstGeom prst="roundRect">
            <a:avLst/>
          </a:prstGeom>
          <a:solidFill>
            <a:srgbClr val="FBDDDC"/>
          </a:solidFill>
          <a:ln w="19050">
            <a:solidFill>
              <a:srgbClr val="FBDDDC"/>
            </a:solidFill>
          </a:ln>
        </p:spPr>
        <p:txBody>
          <a:bodyPr wrap="square" lIns="0" tIns="0" rIns="0" bIns="0" anchor="ctr">
            <a:noAutofit/>
          </a:bodyPr>
          <a:lstStyle>
            <a:defPPr>
              <a:defRPr lang="ja-JP"/>
            </a:defPPr>
            <a:lvl1pPr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1pPr>
            <a:lvl2pPr marL="4572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2pPr>
            <a:lvl3pPr marL="9144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3pPr>
            <a:lvl4pPr marL="13716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4pPr>
            <a:lvl5pPr marL="18288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6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6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6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600" kern="1200">
                <a:solidFill>
                  <a:schemeClr val="tx1"/>
                </a:solidFill>
                <a:latin typeface="ＭＳ Ｐゴシック" charset="-128"/>
                <a:ea typeface="ＭＳ Ｐゴシック" charset="-128"/>
                <a:cs typeface="+mn-cs"/>
              </a:defRPr>
            </a:lvl9pPr>
          </a:lstStyle>
          <a:p>
            <a:pPr algn="ctr"/>
            <a:r>
              <a:rPr lang="ja-JP" altLang="en-US" sz="1400" b="1" dirty="0">
                <a:solidFill>
                  <a:srgbClr val="FF6562"/>
                </a:solidFill>
                <a:latin typeface="Meiryo UI" panose="020B0604030504040204" pitchFamily="50" charset="-128"/>
                <a:ea typeface="Meiryo UI" panose="020B0604030504040204" pitchFamily="50" charset="-128"/>
              </a:rPr>
              <a:t>日本経済新聞休刊日</a:t>
            </a:r>
            <a:endParaRPr lang="en-US" altLang="ja-JP" sz="1400" b="1" dirty="0">
              <a:solidFill>
                <a:srgbClr val="FF6562"/>
              </a:solidFill>
              <a:latin typeface="Meiryo UI" panose="020B0604030504040204" pitchFamily="50" charset="-128"/>
              <a:ea typeface="Meiryo UI" panose="020B0604030504040204" pitchFamily="50" charset="-128"/>
            </a:endParaRPr>
          </a:p>
        </p:txBody>
      </p:sp>
      <p:graphicFrame>
        <p:nvGraphicFramePr>
          <p:cNvPr id="25" name="表 24">
            <a:extLst>
              <a:ext uri="{FF2B5EF4-FFF2-40B4-BE49-F238E27FC236}">
                <a16:creationId xmlns:a16="http://schemas.microsoft.com/office/drawing/2014/main" id="{3D6F6DCC-4559-4FAA-9379-AA7E590C2B0B}"/>
              </a:ext>
            </a:extLst>
          </p:cNvPr>
          <p:cNvGraphicFramePr>
            <a:graphicFrameLocks noGrp="1"/>
          </p:cNvGraphicFramePr>
          <p:nvPr>
            <p:extLst>
              <p:ext uri="{D42A27DB-BD31-4B8C-83A1-F6EECF244321}">
                <p14:modId xmlns:p14="http://schemas.microsoft.com/office/powerpoint/2010/main" val="2677787476"/>
              </p:ext>
            </p:extLst>
          </p:nvPr>
        </p:nvGraphicFramePr>
        <p:xfrm>
          <a:off x="185307" y="897885"/>
          <a:ext cx="9684000" cy="5796000"/>
        </p:xfrm>
        <a:graphic>
          <a:graphicData uri="http://schemas.openxmlformats.org/drawingml/2006/table">
            <a:tbl>
              <a:tblPr/>
              <a:tblGrid>
                <a:gridCol w="324000">
                  <a:extLst>
                    <a:ext uri="{9D8B030D-6E8A-4147-A177-3AD203B41FA5}">
                      <a16:colId xmlns:a16="http://schemas.microsoft.com/office/drawing/2014/main" val="1557859282"/>
                    </a:ext>
                  </a:extLst>
                </a:gridCol>
                <a:gridCol w="900000">
                  <a:extLst>
                    <a:ext uri="{9D8B030D-6E8A-4147-A177-3AD203B41FA5}">
                      <a16:colId xmlns:a16="http://schemas.microsoft.com/office/drawing/2014/main" val="2280188810"/>
                    </a:ext>
                  </a:extLst>
                </a:gridCol>
                <a:gridCol w="324000">
                  <a:extLst>
                    <a:ext uri="{9D8B030D-6E8A-4147-A177-3AD203B41FA5}">
                      <a16:colId xmlns:a16="http://schemas.microsoft.com/office/drawing/2014/main" val="2079909331"/>
                    </a:ext>
                  </a:extLst>
                </a:gridCol>
                <a:gridCol w="3420000">
                  <a:extLst>
                    <a:ext uri="{9D8B030D-6E8A-4147-A177-3AD203B41FA5}">
                      <a16:colId xmlns:a16="http://schemas.microsoft.com/office/drawing/2014/main" val="4185784076"/>
                    </a:ext>
                  </a:extLst>
                </a:gridCol>
                <a:gridCol w="4716000">
                  <a:extLst>
                    <a:ext uri="{9D8B030D-6E8A-4147-A177-3AD203B41FA5}">
                      <a16:colId xmlns:a16="http://schemas.microsoft.com/office/drawing/2014/main" val="2626044344"/>
                    </a:ext>
                  </a:extLst>
                </a:gridCol>
              </a:tblGrid>
              <a:tr h="288000">
                <a:tc>
                  <a:txBody>
                    <a:bodyPr/>
                    <a:lstStyle/>
                    <a:p>
                      <a:pPr algn="ctr" fontAlgn="ctr"/>
                      <a:r>
                        <a:rPr lang="en-US" altLang="ja-JP" sz="1200" b="1" i="0" u="none" strike="noStrike" dirty="0">
                          <a:solidFill>
                            <a:srgbClr val="000000"/>
                          </a:solidFill>
                          <a:effectLst/>
                          <a:latin typeface="+mn-ea"/>
                          <a:ea typeface="+mn-ea"/>
                        </a:rPr>
                        <a:t>No</a:t>
                      </a:r>
                      <a:endParaRPr lang="ja-JP" altLang="en-US" sz="1200" b="1" i="0" u="none" strike="noStrike" dirty="0">
                        <a:solidFill>
                          <a:srgbClr val="000000"/>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ｶﾃｺﾞﾘｰ</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ﾁｪｯｸ</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indent="0" algn="ctr" fontAlgn="ctr">
                        <a:buFontTx/>
                        <a:buNone/>
                      </a:pPr>
                      <a:r>
                        <a:rPr lang="ja-JP" altLang="en-US" sz="1200" b="1" i="0" u="none" strike="noStrike" dirty="0">
                          <a:solidFill>
                            <a:schemeClr val="tx1"/>
                          </a:solidFill>
                          <a:effectLst/>
                          <a:latin typeface="+mn-ea"/>
                          <a:ea typeface="+mn-ea"/>
                        </a:rPr>
                        <a:t>ポイント</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algn="ctr"/>
                      <a:r>
                        <a:rPr kumimoji="1" lang="ja-JP" altLang="en-US" sz="1200" b="1" dirty="0">
                          <a:latin typeface="+mn-ea"/>
                          <a:ea typeface="+mn-ea"/>
                        </a:rPr>
                        <a:t>説明</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extLst>
                  <a:ext uri="{0D108BD9-81ED-4DB2-BD59-A6C34878D82A}">
                    <a16:rowId xmlns:a16="http://schemas.microsoft.com/office/drawing/2014/main" val="497552313"/>
                  </a:ext>
                </a:extLst>
              </a:tr>
              <a:tr h="324000">
                <a:tc>
                  <a:txBody>
                    <a:bodyPr/>
                    <a:lstStyle/>
                    <a:p>
                      <a:pPr algn="ctr" fontAlgn="ctr"/>
                      <a:r>
                        <a:rPr lang="en-US" altLang="ja-JP" sz="1200" b="0" i="0" u="none" strike="noStrike" dirty="0">
                          <a:solidFill>
                            <a:srgbClr val="000000"/>
                          </a:solidFill>
                          <a:effectLst/>
                          <a:latin typeface="+mn-ea"/>
                          <a:ea typeface="+mn-ea"/>
                        </a:rPr>
                        <a:t>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目標設定</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自組織やグループの目標（月責）等の共有</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何でも共有、「見える化」が重要です★</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新年度の表彰等も含め、見やすい・わかりやすい表現（掲示）等工夫</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78296727"/>
                  </a:ext>
                </a:extLst>
              </a:tr>
              <a:tr h="324000">
                <a:tc>
                  <a:txBody>
                    <a:bodyPr/>
                    <a:lstStyle/>
                    <a:p>
                      <a:pPr algn="ctr" fontAlgn="ctr"/>
                      <a:r>
                        <a:rPr lang="en-US" altLang="ja-JP" sz="1200" b="0" i="0" u="none" strike="noStrike" dirty="0">
                          <a:solidFill>
                            <a:srgbClr val="000000"/>
                          </a:solidFill>
                          <a:effectLst/>
                          <a:latin typeface="+mn-ea"/>
                          <a:ea typeface="+mn-ea"/>
                        </a:rPr>
                        <a:t>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個々の目標の把握・作成、共有</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個々人の目標（主に月々の給与や、</a:t>
                      </a:r>
                      <a:r>
                        <a:rPr lang="en-US" altLang="ja-JP" sz="900" b="0" i="0" u="none" strike="noStrike" dirty="0">
                          <a:solidFill>
                            <a:schemeClr val="tx1"/>
                          </a:solidFill>
                          <a:effectLst/>
                          <a:latin typeface="+mn-ea"/>
                          <a:ea typeface="+mn-ea"/>
                        </a:rPr>
                        <a:t>5</a:t>
                      </a:r>
                      <a:r>
                        <a:rPr lang="ja-JP" altLang="en-US" sz="900" b="0" i="0" u="none" strike="noStrike" dirty="0">
                          <a:solidFill>
                            <a:schemeClr val="tx1"/>
                          </a:solidFill>
                          <a:effectLst/>
                          <a:latin typeface="+mn-ea"/>
                          <a:ea typeface="+mn-ea"/>
                        </a:rPr>
                        <a:t>月に必要な金額から逆算）等を把握。その目標の積み重ねの先に、組織の目標の達成ができるよう調整</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17857534"/>
                  </a:ext>
                </a:extLst>
              </a:tr>
              <a:tr h="324000">
                <a:tc>
                  <a:txBody>
                    <a:bodyPr/>
                    <a:lstStyle/>
                    <a:p>
                      <a:pPr algn="ctr" fontAlgn="ctr"/>
                      <a:r>
                        <a:rPr lang="en-US" altLang="ja-JP" sz="1200" b="0" i="0" u="none" strike="noStrike" dirty="0">
                          <a:solidFill>
                            <a:srgbClr val="000000"/>
                          </a:solidFill>
                          <a:effectLst/>
                          <a:latin typeface="+mn-ea"/>
                          <a:ea typeface="+mn-ea"/>
                        </a:rPr>
                        <a:t>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7">
                  <a:txBody>
                    <a:bodyPr/>
                    <a:lstStyle/>
                    <a:p>
                      <a:pPr marL="0" indent="0" algn="ctr" fontAlgn="ctr">
                        <a:buFontTx/>
                        <a:buNone/>
                      </a:pPr>
                      <a:r>
                        <a:rPr lang="ja-JP" altLang="en-US" sz="1050" b="0" i="0" u="none" strike="noStrike" dirty="0">
                          <a:solidFill>
                            <a:schemeClr val="tx1"/>
                          </a:solidFill>
                          <a:effectLst/>
                          <a:latin typeface="+mn-ea"/>
                          <a:ea typeface="+mn-ea"/>
                        </a:rPr>
                        <a:t>スケジュール</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ゴールデンウィーク対応</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稼働日が通常月より少ないことを確認。早期稼働の必要性をみんなで共有。</a:t>
                      </a:r>
                      <a:br>
                        <a:rPr lang="ja-JP" altLang="en-US" sz="900" b="0" i="0" u="none" strike="noStrike">
                          <a:solidFill>
                            <a:srgbClr val="3E3A39"/>
                          </a:solidFill>
                          <a:effectLst/>
                          <a:latin typeface="メイリオ" panose="020B0604030504040204" pitchFamily="50" charset="-128"/>
                          <a:ea typeface="メイリオ" panose="020B0604030504040204" pitchFamily="50" charset="-128"/>
                        </a:rPr>
                      </a:b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※4</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月</a:t>
                      </a: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21</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日～</a:t>
                      </a: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5</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月</a:t>
                      </a: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20</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日までで、稼働日は</a:t>
                      </a: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18</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日。目標を逆算</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20851"/>
                  </a:ext>
                </a:extLst>
              </a:tr>
              <a:tr h="324000">
                <a:tc>
                  <a:txBody>
                    <a:bodyPr/>
                    <a:lstStyle/>
                    <a:p>
                      <a:pPr algn="ctr" fontAlgn="ctr"/>
                      <a:r>
                        <a:rPr lang="en-US" altLang="ja-JP" sz="1200" b="0" i="0" u="none" strike="noStrike" dirty="0">
                          <a:solidFill>
                            <a:srgbClr val="000000"/>
                          </a:solidFill>
                          <a:effectLst/>
                          <a:latin typeface="+mn-ea"/>
                          <a:ea typeface="+mn-ea"/>
                        </a:rPr>
                        <a:t>4</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連休前と後の活動（稼働）対策</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連休前の稼働対策（</a:t>
                      </a: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4</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月をとことん活動することで、</a:t>
                      </a: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5</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月の見込みが出てきます！）。また、連休後にすぐ活動に動けるように、</a:t>
                      </a: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DM</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等の活用（巣籠り等、需要を取り込み）</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00265906"/>
                  </a:ext>
                </a:extLst>
              </a:tr>
              <a:tr h="324000">
                <a:tc>
                  <a:txBody>
                    <a:bodyPr/>
                    <a:lstStyle/>
                    <a:p>
                      <a:pPr algn="ctr" fontAlgn="ctr"/>
                      <a:r>
                        <a:rPr lang="en-US" altLang="ja-JP" sz="1200" b="0" i="0" u="none" strike="noStrike" dirty="0">
                          <a:solidFill>
                            <a:srgbClr val="000000"/>
                          </a:solidFill>
                          <a:effectLst/>
                          <a:latin typeface="+mn-ea"/>
                          <a:ea typeface="+mn-ea"/>
                        </a:rPr>
                        <a:t>5</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早期稼働・ラップの設定等</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施策やリストアップ整備の時間、未達成者へのフォローの締め切りと事前のアナウス</a:t>
                      </a: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この日までに、ここまでの目標（ラップ）が未達成だったら、今月はみんなでこれをする等</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96301668"/>
                  </a:ext>
                </a:extLst>
              </a:tr>
              <a:tr h="324000">
                <a:tc>
                  <a:txBody>
                    <a:bodyPr/>
                    <a:lstStyle/>
                    <a:p>
                      <a:pPr algn="ctr" fontAlgn="ctr"/>
                      <a:r>
                        <a:rPr lang="en-US" altLang="ja-JP" sz="1200" b="0" i="0" u="none" strike="noStrike" dirty="0">
                          <a:solidFill>
                            <a:srgbClr val="000000"/>
                          </a:solidFill>
                          <a:effectLst/>
                          <a:latin typeface="+mn-ea"/>
                          <a:ea typeface="+mn-ea"/>
                        </a:rPr>
                        <a:t>6</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母の日の有効活用</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5</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月</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9</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日（日）は母の日です。お客さまはもちろん、自組織の職員やその親御さんまでフォローが必要な場合は対応等。特に新入社員を抱えている組織は有効活用</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7975338"/>
                  </a:ext>
                </a:extLst>
              </a:tr>
              <a:tr h="324000">
                <a:tc>
                  <a:txBody>
                    <a:bodyPr/>
                    <a:lstStyle/>
                    <a:p>
                      <a:pPr algn="ctr" fontAlgn="ctr"/>
                      <a:r>
                        <a:rPr lang="en-US" altLang="ja-JP" sz="1200" b="0" i="0" u="none" strike="noStrike" dirty="0">
                          <a:solidFill>
                            <a:srgbClr val="000000"/>
                          </a:solidFill>
                          <a:effectLst/>
                          <a:latin typeface="+mn-ea"/>
                          <a:ea typeface="+mn-ea"/>
                        </a:rPr>
                        <a:t>7</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幹部とのスケジュールの共有（含自身の予定）</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イベントや会議だけでなく、リーダー（自分自身）のスケジュールは、明示しておきましょう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5147102"/>
                  </a:ext>
                </a:extLst>
              </a:tr>
              <a:tr h="324000">
                <a:tc>
                  <a:txBody>
                    <a:bodyPr/>
                    <a:lstStyle/>
                    <a:p>
                      <a:pPr algn="ctr" fontAlgn="ctr"/>
                      <a:r>
                        <a:rPr lang="en-US" altLang="ja-JP" sz="1200" b="0" i="0" u="none" strike="noStrike" dirty="0">
                          <a:solidFill>
                            <a:srgbClr val="000000"/>
                          </a:solidFill>
                          <a:effectLst/>
                          <a:latin typeface="+mn-ea"/>
                          <a:ea typeface="+mn-ea"/>
                        </a:rPr>
                        <a:t>8</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事務職員さんとのコミュニケーションの日の設定</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私たちの活動を支えてくれているバックオフィス部門。日々のコミュニケーションだけでなく、労いの場や、差し入れ等工夫</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35806160"/>
                  </a:ext>
                </a:extLst>
              </a:tr>
              <a:tr h="324000">
                <a:tc>
                  <a:txBody>
                    <a:bodyPr/>
                    <a:lstStyle/>
                    <a:p>
                      <a:pPr algn="ctr" fontAlgn="ctr"/>
                      <a:r>
                        <a:rPr lang="en-US" altLang="ja-JP" sz="1200" b="0" i="0" u="none" strike="noStrike" dirty="0">
                          <a:solidFill>
                            <a:srgbClr val="000000"/>
                          </a:solidFill>
                          <a:effectLst/>
                          <a:latin typeface="+mn-ea"/>
                          <a:ea typeface="+mn-ea"/>
                        </a:rPr>
                        <a:t>9</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後援者対策やイベントの準備と共有</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コロナ禍でのオンライン対応や、自治体の企画への積極参加、オンラインコミュニティーへのアンテナ、ハガキ（手紙）等の積極活用等、</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14329107"/>
                  </a:ext>
                </a:extLst>
              </a:tr>
              <a:tr h="324000">
                <a:tc>
                  <a:txBody>
                    <a:bodyPr/>
                    <a:lstStyle/>
                    <a:p>
                      <a:pPr algn="ctr" fontAlgn="ctr"/>
                      <a:r>
                        <a:rPr lang="en-US" altLang="ja-JP" sz="1200" b="0" i="0" u="none" strike="noStrike" dirty="0">
                          <a:solidFill>
                            <a:srgbClr val="000000"/>
                          </a:solidFill>
                          <a:effectLst/>
                          <a:latin typeface="+mn-ea"/>
                          <a:ea typeface="+mn-ea"/>
                        </a:rPr>
                        <a:t>10</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5">
                  <a:txBody>
                    <a:bodyPr/>
                    <a:lstStyle/>
                    <a:p>
                      <a:pPr marL="0" indent="0" algn="ctr" fontAlgn="ctr">
                        <a:buFontTx/>
                        <a:buNone/>
                      </a:pPr>
                      <a:r>
                        <a:rPr lang="ja-JP" altLang="en-US" sz="1050" b="0" i="0" u="none" strike="noStrike" dirty="0">
                          <a:solidFill>
                            <a:schemeClr val="tx1"/>
                          </a:solidFill>
                          <a:effectLst/>
                          <a:latin typeface="+mn-ea"/>
                          <a:ea typeface="+mn-ea"/>
                        </a:rPr>
                        <a:t>運営</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活動物資の準備</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900" b="0" i="0" u="none" strike="noStrike" dirty="0">
                          <a:solidFill>
                            <a:schemeClr val="tx1"/>
                          </a:solidFill>
                          <a:effectLst/>
                          <a:latin typeface="+mn-ea"/>
                          <a:ea typeface="+mn-ea"/>
                        </a:rPr>
                        <a:t>4</a:t>
                      </a:r>
                      <a:r>
                        <a:rPr lang="ja-JP" altLang="en-US" sz="900" b="0" i="0" u="none" strike="noStrike" dirty="0">
                          <a:solidFill>
                            <a:schemeClr val="tx1"/>
                          </a:solidFill>
                          <a:effectLst/>
                          <a:latin typeface="+mn-ea"/>
                          <a:ea typeface="+mn-ea"/>
                        </a:rPr>
                        <a:t>月の運営に応じた活動物資の用意</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33893737"/>
                  </a:ext>
                </a:extLst>
              </a:tr>
              <a:tr h="324000">
                <a:tc>
                  <a:txBody>
                    <a:bodyPr/>
                    <a:lstStyle/>
                    <a:p>
                      <a:pPr algn="ctr" fontAlgn="ctr"/>
                      <a:r>
                        <a:rPr lang="en-US" altLang="ja-JP" sz="1200" b="0" i="0" u="none" strike="noStrike" dirty="0">
                          <a:solidFill>
                            <a:srgbClr val="000000"/>
                          </a:solidFill>
                          <a:effectLst/>
                          <a:latin typeface="+mn-ea"/>
                          <a:ea typeface="+mn-ea"/>
                        </a:rPr>
                        <a:t>12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教育の準備</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新年度の新たな制度等は慣れましたか？新制度を共有し、また、運営に活かす教育を準備。毎週〇曜日や、一日〇分等、事前にスケジュールを逆算してアナウス</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6598108"/>
                  </a:ext>
                </a:extLst>
              </a:tr>
              <a:tr h="324000">
                <a:tc>
                  <a:txBody>
                    <a:bodyPr/>
                    <a:lstStyle/>
                    <a:p>
                      <a:pPr algn="ctr" fontAlgn="ctr"/>
                      <a:r>
                        <a:rPr lang="en-US" altLang="ja-JP" sz="1200" b="0" i="0" u="none" strike="noStrike" dirty="0">
                          <a:solidFill>
                            <a:srgbClr val="000000"/>
                          </a:solidFill>
                          <a:effectLst/>
                          <a:latin typeface="+mn-ea"/>
                          <a:ea typeface="+mn-ea"/>
                        </a:rPr>
                        <a:t>13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経営資金の計画的運営と、透明性確保</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年度末ということで、次年度を見据えた経営資金の計画</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年度末でいつもの月と経営資金の支給体制が変わる会社もあるので注意</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59982"/>
                  </a:ext>
                </a:extLst>
              </a:tr>
              <a:tr h="324000">
                <a:tc>
                  <a:txBody>
                    <a:bodyPr/>
                    <a:lstStyle/>
                    <a:p>
                      <a:pPr algn="ctr" fontAlgn="ctr"/>
                      <a:r>
                        <a:rPr lang="en-US" altLang="ja-JP" sz="1200" b="0" i="0" u="none" strike="noStrike" dirty="0">
                          <a:solidFill>
                            <a:srgbClr val="000000"/>
                          </a:solidFill>
                          <a:effectLst/>
                          <a:latin typeface="+mn-ea"/>
                          <a:ea typeface="+mn-ea"/>
                        </a:rPr>
                        <a:t>14</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モチベーション管理の先回り（誰が落ち込んでいる？）</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en-US" altLang="ja-JP" sz="900" dirty="0">
                          <a:latin typeface="+mn-ea"/>
                          <a:ea typeface="+mn-ea"/>
                        </a:rPr>
                        <a:t>4</a:t>
                      </a:r>
                      <a:r>
                        <a:rPr kumimoji="1" lang="ja-JP" altLang="en-US" sz="900" dirty="0">
                          <a:latin typeface="+mn-ea"/>
                          <a:ea typeface="+mn-ea"/>
                        </a:rPr>
                        <a:t>月のお給料が少ない、会社に慣れない、家族関係の悩み等、思うように活動に集中できていない所属員はいませんか？悩みの大きさを自分の主観で判断せず、相手の立場で感じる</a:t>
                      </a:r>
                      <a:r>
                        <a:rPr kumimoji="1" lang="en-US" altLang="ja-JP" sz="900" i="1" dirty="0">
                          <a:latin typeface="+mn-ea"/>
                          <a:ea typeface="+mn-ea"/>
                        </a:rPr>
                        <a:t>!</a:t>
                      </a:r>
                      <a:endParaRPr kumimoji="1" lang="ja-JP" altLang="en-US" sz="900" i="1" dirty="0">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88862685"/>
                  </a:ext>
                </a:extLst>
              </a:tr>
              <a:tr h="324000">
                <a:tc>
                  <a:txBody>
                    <a:bodyPr/>
                    <a:lstStyle/>
                    <a:p>
                      <a:pPr algn="ctr" fontAlgn="ctr"/>
                      <a:r>
                        <a:rPr lang="en-US" altLang="ja-JP" sz="1200" b="0" i="0" u="none" strike="noStrike" dirty="0">
                          <a:solidFill>
                            <a:srgbClr val="000000"/>
                          </a:solidFill>
                          <a:effectLst/>
                          <a:latin typeface="+mn-ea"/>
                          <a:ea typeface="+mn-ea"/>
                        </a:rPr>
                        <a:t>15</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朝礼の計画、それにともなう準備</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教育（きょういく）朝礼が、今日行く（きょういく）朝礼になっていますか？自分（リーダー）の言葉は、伝わっていますか？朝の貴重な時間、しっかりと事前準備のうえ臨む！</a:t>
                      </a:r>
                      <a:endParaRPr kumimoji="1" lang="en-US" altLang="ja-JP" sz="900" dirty="0">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77261629"/>
                  </a:ext>
                </a:extLst>
              </a:tr>
              <a:tr h="324000">
                <a:tc>
                  <a:txBody>
                    <a:bodyPr/>
                    <a:lstStyle/>
                    <a:p>
                      <a:pPr algn="ctr" fontAlgn="ctr"/>
                      <a:r>
                        <a:rPr lang="en-US" altLang="ja-JP" sz="1200" b="0" i="0" u="none" strike="noStrike" dirty="0">
                          <a:solidFill>
                            <a:srgbClr val="000000"/>
                          </a:solidFill>
                          <a:effectLst/>
                          <a:latin typeface="+mn-ea"/>
                          <a:ea typeface="+mn-ea"/>
                        </a:rPr>
                        <a:t>16</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3">
                  <a:txBody>
                    <a:bodyPr/>
                    <a:lstStyle/>
                    <a:p>
                      <a:pPr marL="0" indent="0" algn="ctr" fontAlgn="ctr">
                        <a:buFontTx/>
                        <a:buNone/>
                      </a:pPr>
                      <a:r>
                        <a:rPr lang="ja-JP" altLang="en-US" sz="1050" b="0" i="0" u="none" strike="noStrike" dirty="0">
                          <a:solidFill>
                            <a:schemeClr val="tx1"/>
                          </a:solidFill>
                          <a:effectLst/>
                          <a:latin typeface="+mn-ea"/>
                          <a:ea typeface="+mn-ea"/>
                        </a:rPr>
                        <a:t>法人･相続</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新年度挨拶未完了法人の確認</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新年度のあいさつは終わりましたか？今まで訪問が途絶えていた法人先にも、「新年度挨拶」をきっかけに改めていく口実にも！</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44893670"/>
                  </a:ext>
                </a:extLst>
              </a:tr>
              <a:tr h="324000">
                <a:tc>
                  <a:txBody>
                    <a:bodyPr/>
                    <a:lstStyle/>
                    <a:p>
                      <a:pPr algn="ctr" fontAlgn="ctr"/>
                      <a:r>
                        <a:rPr lang="en-US" altLang="ja-JP" sz="1200" b="0" i="0" u="none" strike="noStrike" dirty="0">
                          <a:solidFill>
                            <a:srgbClr val="000000"/>
                          </a:solidFill>
                          <a:effectLst/>
                          <a:latin typeface="+mn-ea"/>
                          <a:ea typeface="+mn-ea"/>
                        </a:rPr>
                        <a:t>17</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定期訪問スキーム（法人）の確立</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管理者として、重要法人先に対し、月</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1</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回のペースで顔を出したいですよね。アポが取れていなくても、名刺と粗品だけ置く等工夫（お客さまが保険を考えるﾀｲﾐﾝｸﾞを逸しない）</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0887014"/>
                  </a:ext>
                </a:extLst>
              </a:tr>
              <a:tr h="324000">
                <a:tc>
                  <a:txBody>
                    <a:bodyPr/>
                    <a:lstStyle/>
                    <a:p>
                      <a:pPr algn="ctr" fontAlgn="ctr"/>
                      <a:r>
                        <a:rPr lang="en-US" altLang="ja-JP" sz="1200" b="0" i="0" u="none" strike="noStrike" dirty="0">
                          <a:solidFill>
                            <a:srgbClr val="000000"/>
                          </a:solidFill>
                          <a:effectLst/>
                          <a:latin typeface="+mn-ea"/>
                          <a:ea typeface="+mn-ea"/>
                        </a:rPr>
                        <a:t>18</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相続対策</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確定申告も終わり、税金に比較的明るい時期。新税制の出版物も店頭に並び始めます。このタイミングで、暦年贈与の枠を他社にもっていかれないよう、訪問を徹底！</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28539165"/>
                  </a:ext>
                </a:extLst>
              </a:tr>
            </a:tbl>
          </a:graphicData>
        </a:graphic>
      </p:graphicFrame>
    </p:spTree>
    <p:extLst>
      <p:ext uri="{BB962C8B-B14F-4D97-AF65-F5344CB8AC3E}">
        <p14:creationId xmlns:p14="http://schemas.microsoft.com/office/powerpoint/2010/main" val="557388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DF8D6BD5-B5E7-47D8-BD65-1CCD564212A7}"/>
              </a:ext>
            </a:extLst>
          </p:cNvPr>
          <p:cNvSpPr>
            <a:spLocks noGrp="1"/>
          </p:cNvSpPr>
          <p:nvPr>
            <p:ph type="body" sz="quarter" idx="10"/>
          </p:nvPr>
        </p:nvSpPr>
        <p:spPr/>
        <p:txBody>
          <a:bodyPr/>
          <a:lstStyle/>
          <a:p>
            <a:pPr algn="r"/>
            <a:r>
              <a:rPr lang="ja-JP" altLang="en-US" dirty="0">
                <a:solidFill>
                  <a:srgbClr val="FF6562"/>
                </a:solidFill>
              </a:rPr>
              <a:t>管理者必見</a:t>
            </a:r>
            <a:r>
              <a:rPr lang="en-US" altLang="ja-JP" dirty="0">
                <a:solidFill>
                  <a:srgbClr val="FF6562"/>
                </a:solidFill>
              </a:rPr>
              <a:t>⁉</a:t>
            </a:r>
            <a:r>
              <a:rPr lang="ja-JP" altLang="en-US" dirty="0">
                <a:solidFill>
                  <a:srgbClr val="FF6562"/>
                </a:solidFill>
              </a:rPr>
              <a:t>≪</a:t>
            </a:r>
            <a:r>
              <a:rPr lang="en-US" altLang="ja-JP" dirty="0">
                <a:solidFill>
                  <a:srgbClr val="FF6562"/>
                </a:solidFill>
              </a:rPr>
              <a:t>Management Journal</a:t>
            </a:r>
            <a:r>
              <a:rPr lang="ja-JP" altLang="en-US" dirty="0">
                <a:solidFill>
                  <a:srgbClr val="FF6562"/>
                </a:solidFill>
              </a:rPr>
              <a:t>≫ </a:t>
            </a:r>
            <a:r>
              <a:rPr lang="en-US" altLang="ja-JP" dirty="0">
                <a:solidFill>
                  <a:schemeClr val="tx1"/>
                </a:solidFill>
              </a:rPr>
              <a:t>5</a:t>
            </a:r>
            <a:r>
              <a:rPr lang="ja-JP" altLang="en-US" dirty="0">
                <a:solidFill>
                  <a:schemeClr val="tx1"/>
                </a:solidFill>
              </a:rPr>
              <a:t>月度優先訪問先ヒント</a:t>
            </a:r>
            <a:endParaRPr kumimoji="1" lang="ja-JP" altLang="en-US" dirty="0"/>
          </a:p>
        </p:txBody>
      </p:sp>
      <p:sp>
        <p:nvSpPr>
          <p:cNvPr id="53" name="AutoShape 3">
            <a:extLst>
              <a:ext uri="{FF2B5EF4-FFF2-40B4-BE49-F238E27FC236}">
                <a16:creationId xmlns:a16="http://schemas.microsoft.com/office/drawing/2014/main" id="{195883F8-C3CE-4AA2-8B71-7E938A0C23F7}"/>
              </a:ext>
            </a:extLst>
          </p:cNvPr>
          <p:cNvSpPr>
            <a:spLocks noChangeArrowheads="1"/>
          </p:cNvSpPr>
          <p:nvPr/>
        </p:nvSpPr>
        <p:spPr bwMode="auto">
          <a:xfrm>
            <a:off x="114300" y="621348"/>
            <a:ext cx="9677400" cy="246221"/>
          </a:xfrm>
          <a:prstGeom prst="roundRect">
            <a:avLst>
              <a:gd name="adj" fmla="val 0"/>
            </a:avLst>
          </a:prstGeom>
          <a:noFill/>
          <a:ln>
            <a:noFill/>
          </a:ln>
          <a:effectLst/>
        </p:spPr>
        <p:txBody>
          <a:bodyPr wrap="square" lIns="0" tIns="0" rIns="0" bIns="0">
            <a:spAutoFit/>
          </a:bodyPr>
          <a:lstStyle/>
          <a:p>
            <a:pPr eaLnBrk="0" hangingPunct="0">
              <a:spcAft>
                <a:spcPts val="0"/>
              </a:spcAft>
              <a:defRPr/>
            </a:pPr>
            <a:r>
              <a:rPr lang="en-US" altLang="ja-JP" b="1" dirty="0">
                <a:latin typeface="+mn-ea"/>
                <a:ea typeface="+mn-ea"/>
                <a:cs typeface="メイリオ" pitchFamily="50" charset="-128"/>
              </a:rPr>
              <a:t>5</a:t>
            </a:r>
            <a:r>
              <a:rPr lang="ja-JP" altLang="en-US" b="1" dirty="0">
                <a:latin typeface="+mn-ea"/>
                <a:ea typeface="+mn-ea"/>
                <a:cs typeface="メイリオ" pitchFamily="50" charset="-128"/>
              </a:rPr>
              <a:t>月度の優先訪問先ヒント</a:t>
            </a:r>
            <a:r>
              <a:rPr lang="ja-JP" altLang="en-US" sz="1200" dirty="0">
                <a:latin typeface="+mn-ea"/>
                <a:ea typeface="+mn-ea"/>
                <a:cs typeface="メイリオ" pitchFamily="50" charset="-128"/>
              </a:rPr>
              <a:t>（下記チェックシートの内容は、自身の運営に合わせて自由に修正してください♪）</a:t>
            </a:r>
            <a:endParaRPr lang="ja-JP" altLang="en-US" dirty="0">
              <a:latin typeface="+mn-ea"/>
              <a:ea typeface="+mn-ea"/>
              <a:cs typeface="メイリオ" pitchFamily="50" charset="-128"/>
            </a:endParaRPr>
          </a:p>
        </p:txBody>
      </p:sp>
      <p:graphicFrame>
        <p:nvGraphicFramePr>
          <p:cNvPr id="55" name="表 54">
            <a:extLst>
              <a:ext uri="{FF2B5EF4-FFF2-40B4-BE49-F238E27FC236}">
                <a16:creationId xmlns:a16="http://schemas.microsoft.com/office/drawing/2014/main" id="{76D72779-E144-4DA1-90E2-DE185375E5E4}"/>
              </a:ext>
            </a:extLst>
          </p:cNvPr>
          <p:cNvGraphicFramePr>
            <a:graphicFrameLocks noGrp="1"/>
          </p:cNvGraphicFramePr>
          <p:nvPr>
            <p:extLst>
              <p:ext uri="{D42A27DB-BD31-4B8C-83A1-F6EECF244321}">
                <p14:modId xmlns:p14="http://schemas.microsoft.com/office/powerpoint/2010/main" val="3058237126"/>
              </p:ext>
            </p:extLst>
          </p:nvPr>
        </p:nvGraphicFramePr>
        <p:xfrm>
          <a:off x="185307" y="908576"/>
          <a:ext cx="9684000" cy="4500000"/>
        </p:xfrm>
        <a:graphic>
          <a:graphicData uri="http://schemas.openxmlformats.org/drawingml/2006/table">
            <a:tbl>
              <a:tblPr/>
              <a:tblGrid>
                <a:gridCol w="324000">
                  <a:extLst>
                    <a:ext uri="{9D8B030D-6E8A-4147-A177-3AD203B41FA5}">
                      <a16:colId xmlns:a16="http://schemas.microsoft.com/office/drawing/2014/main" val="1557859282"/>
                    </a:ext>
                  </a:extLst>
                </a:gridCol>
                <a:gridCol w="900000">
                  <a:extLst>
                    <a:ext uri="{9D8B030D-6E8A-4147-A177-3AD203B41FA5}">
                      <a16:colId xmlns:a16="http://schemas.microsoft.com/office/drawing/2014/main" val="2280188810"/>
                    </a:ext>
                  </a:extLst>
                </a:gridCol>
                <a:gridCol w="324000">
                  <a:extLst>
                    <a:ext uri="{9D8B030D-6E8A-4147-A177-3AD203B41FA5}">
                      <a16:colId xmlns:a16="http://schemas.microsoft.com/office/drawing/2014/main" val="2079909331"/>
                    </a:ext>
                  </a:extLst>
                </a:gridCol>
                <a:gridCol w="3420000">
                  <a:extLst>
                    <a:ext uri="{9D8B030D-6E8A-4147-A177-3AD203B41FA5}">
                      <a16:colId xmlns:a16="http://schemas.microsoft.com/office/drawing/2014/main" val="4185784076"/>
                    </a:ext>
                  </a:extLst>
                </a:gridCol>
                <a:gridCol w="4716000">
                  <a:extLst>
                    <a:ext uri="{9D8B030D-6E8A-4147-A177-3AD203B41FA5}">
                      <a16:colId xmlns:a16="http://schemas.microsoft.com/office/drawing/2014/main" val="2626044344"/>
                    </a:ext>
                  </a:extLst>
                </a:gridCol>
              </a:tblGrid>
              <a:tr h="288000">
                <a:tc>
                  <a:txBody>
                    <a:bodyPr/>
                    <a:lstStyle/>
                    <a:p>
                      <a:pPr algn="ctr" fontAlgn="ctr"/>
                      <a:r>
                        <a:rPr lang="en-US" altLang="ja-JP" sz="1200" b="1" i="0" u="none" strike="noStrike" dirty="0">
                          <a:solidFill>
                            <a:srgbClr val="000000"/>
                          </a:solidFill>
                          <a:effectLst/>
                          <a:latin typeface="+mn-ea"/>
                          <a:ea typeface="+mn-ea"/>
                        </a:rPr>
                        <a:t>No</a:t>
                      </a:r>
                      <a:endParaRPr lang="ja-JP" altLang="en-US" sz="1200" b="1" i="0" u="none" strike="noStrike" dirty="0">
                        <a:solidFill>
                          <a:srgbClr val="000000"/>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ｶﾃｺﾞﾘｰ</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ﾁｪｯｸ</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indent="0" algn="ctr" fontAlgn="ctr">
                        <a:buFontTx/>
                        <a:buNone/>
                      </a:pPr>
                      <a:r>
                        <a:rPr lang="ja-JP" altLang="en-US" sz="1200" b="1" i="0" u="none" strike="noStrike" dirty="0">
                          <a:solidFill>
                            <a:schemeClr val="tx1"/>
                          </a:solidFill>
                          <a:effectLst/>
                          <a:latin typeface="+mn-ea"/>
                          <a:ea typeface="+mn-ea"/>
                        </a:rPr>
                        <a:t>ポイント</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algn="ctr"/>
                      <a:r>
                        <a:rPr kumimoji="1" lang="ja-JP" altLang="en-US" sz="1200" b="1" dirty="0">
                          <a:latin typeface="+mn-ea"/>
                          <a:ea typeface="+mn-ea"/>
                        </a:rPr>
                        <a:t>説明</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extLst>
                  <a:ext uri="{0D108BD9-81ED-4DB2-BD59-A6C34878D82A}">
                    <a16:rowId xmlns:a16="http://schemas.microsoft.com/office/drawing/2014/main" val="497552313"/>
                  </a:ext>
                </a:extLst>
              </a:tr>
              <a:tr h="324000">
                <a:tc>
                  <a:txBody>
                    <a:bodyPr/>
                    <a:lstStyle/>
                    <a:p>
                      <a:pPr algn="ctr" fontAlgn="ctr"/>
                      <a:r>
                        <a:rPr lang="en-US" altLang="ja-JP" sz="1200" b="0" i="0" u="none" strike="noStrike" dirty="0">
                          <a:solidFill>
                            <a:srgbClr val="000000"/>
                          </a:solidFill>
                          <a:effectLst/>
                          <a:latin typeface="+mn-ea"/>
                          <a:ea typeface="+mn-ea"/>
                        </a:rPr>
                        <a:t>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年齢</a:t>
                      </a:r>
                      <a:endParaRPr lang="en-US" altLang="ja-JP" sz="1050" b="0" i="0" u="none" strike="noStrike" dirty="0">
                        <a:solidFill>
                          <a:schemeClr val="tx1"/>
                        </a:solidFill>
                        <a:effectLst/>
                        <a:latin typeface="+mn-ea"/>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・節目</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被年齢アップのお客さま・</a:t>
                      </a:r>
                      <a:r>
                        <a:rPr lang="en-US" altLang="ja-JP" sz="1050" b="0" i="0" u="none" strike="noStrike" dirty="0">
                          <a:solidFill>
                            <a:schemeClr val="tx1"/>
                          </a:solidFill>
                          <a:effectLst/>
                          <a:latin typeface="+mn-ea"/>
                          <a:ea typeface="+mn-ea"/>
                        </a:rPr>
                        <a:t>5</a:t>
                      </a:r>
                      <a:r>
                        <a:rPr lang="ja-JP" altLang="en-US" sz="1050" b="0" i="0" u="none" strike="noStrike" dirty="0">
                          <a:solidFill>
                            <a:schemeClr val="tx1"/>
                          </a:solidFill>
                          <a:effectLst/>
                          <a:latin typeface="+mn-ea"/>
                          <a:ea typeface="+mn-ea"/>
                        </a:rPr>
                        <a:t>月がお誕生日のお客さま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保険料を計算する年齢が上がると、あわせて保険料が上がります。</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その前に、保障を案内しましょう！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78296727"/>
                  </a:ext>
                </a:extLst>
              </a:tr>
              <a:tr h="324000">
                <a:tc>
                  <a:txBody>
                    <a:bodyPr/>
                    <a:lstStyle/>
                    <a:p>
                      <a:pPr algn="ctr" fontAlgn="ctr"/>
                      <a:r>
                        <a:rPr lang="en-US" altLang="ja-JP" sz="1200" b="0" i="0" u="none" strike="noStrike" dirty="0">
                          <a:solidFill>
                            <a:srgbClr val="000000"/>
                          </a:solidFill>
                          <a:effectLst/>
                          <a:latin typeface="+mn-ea"/>
                          <a:ea typeface="+mn-ea"/>
                        </a:rPr>
                        <a:t>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1050" b="0" i="0" u="none" strike="noStrike" dirty="0">
                          <a:solidFill>
                            <a:schemeClr val="tx1"/>
                          </a:solidFill>
                          <a:effectLst/>
                          <a:latin typeface="+mn-ea"/>
                          <a:ea typeface="+mn-ea"/>
                        </a:rPr>
                        <a:t>35</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45</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59</a:t>
                      </a:r>
                      <a:r>
                        <a:rPr lang="ja-JP" altLang="en-US" sz="1050" b="0" i="0" u="none" strike="noStrike" dirty="0">
                          <a:solidFill>
                            <a:schemeClr val="tx1"/>
                          </a:solidFill>
                          <a:effectLst/>
                          <a:latin typeface="+mn-ea"/>
                          <a:ea typeface="+mn-ea"/>
                        </a:rPr>
                        <a:t>歳の誕生日を迎えられたお客さま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ねんきん定期便の詳細版が送付されるため、セカンドライフの計画が建てられます</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17857534"/>
                  </a:ext>
                </a:extLst>
              </a:tr>
              <a:tr h="324000">
                <a:tc>
                  <a:txBody>
                    <a:bodyPr/>
                    <a:lstStyle/>
                    <a:p>
                      <a:pPr algn="ctr" fontAlgn="ctr"/>
                      <a:r>
                        <a:rPr lang="en-US" altLang="ja-JP" sz="1200" b="0" i="0" u="none" strike="noStrike" dirty="0">
                          <a:solidFill>
                            <a:srgbClr val="000000"/>
                          </a:solidFill>
                          <a:effectLst/>
                          <a:latin typeface="+mn-ea"/>
                          <a:ea typeface="+mn-ea"/>
                        </a:rPr>
                        <a:t>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小学校</a:t>
                      </a:r>
                      <a:r>
                        <a:rPr lang="en-US" altLang="ja-JP" sz="1050" b="0" i="0" u="none" strike="noStrike" dirty="0">
                          <a:solidFill>
                            <a:srgbClr val="3E3A39"/>
                          </a:solidFill>
                          <a:effectLst/>
                          <a:latin typeface="メイリオ" panose="020B0604030504040204" pitchFamily="50" charset="-128"/>
                          <a:ea typeface="メイリオ" panose="020B0604030504040204" pitchFamily="50" charset="-128"/>
                        </a:rPr>
                        <a:t>1</a:t>
                      </a: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年生のお子さまをお持ちのお客さま</a:t>
                      </a:r>
                      <a:endParaRPr lang="en-US" altLang="ja-JP" sz="1050" b="0" i="0" u="none" strike="noStrike" dirty="0">
                        <a:solidFill>
                          <a:srgbClr val="3E3A39"/>
                        </a:solidFill>
                        <a:effectLst/>
                        <a:latin typeface="メイリオ" panose="020B0604030504040204" pitchFamily="50" charset="-128"/>
                        <a:ea typeface="メイリオ" panose="020B0604030504040204" pitchFamily="50" charset="-128"/>
                      </a:endParaRPr>
                    </a:p>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（中学校・高校</a:t>
                      </a:r>
                      <a:r>
                        <a:rPr lang="en-US" altLang="ja-JP" sz="1050" b="0" i="0" u="none" strike="noStrike" dirty="0">
                          <a:solidFill>
                            <a:srgbClr val="3E3A39"/>
                          </a:solidFill>
                          <a:effectLst/>
                          <a:latin typeface="メイリオ" panose="020B0604030504040204" pitchFamily="50" charset="-128"/>
                          <a:ea typeface="メイリオ" panose="020B0604030504040204" pitchFamily="50" charset="-128"/>
                        </a:rPr>
                        <a:t>1</a:t>
                      </a: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年生も）</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5</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月は、交通事故が</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4</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月対比</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3</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倍と急増する月（特に小学生</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1</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年生</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今後詳細</a:t>
                      </a:r>
                      <a:r>
                        <a:rPr lang="en-US" altLang="ja-JP" sz="900" b="0" i="0" u="none" strike="noStrike" dirty="0" err="1">
                          <a:solidFill>
                            <a:srgbClr val="3E3A39"/>
                          </a:solidFill>
                          <a:effectLst/>
                          <a:latin typeface="メイリオ" panose="020B0604030504040204" pitchFamily="50" charset="-128"/>
                          <a:ea typeface="メイリオ" panose="020B0604030504040204" pitchFamily="50" charset="-128"/>
                        </a:rPr>
                        <a:t>jouanal</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発信予定）。被害者にも加害者にもならない注意とともに、万一の保障も万全にしましょう</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570960"/>
                  </a:ext>
                </a:extLst>
              </a:tr>
              <a:tr h="324000">
                <a:tc>
                  <a:txBody>
                    <a:bodyPr/>
                    <a:lstStyle/>
                    <a:p>
                      <a:pPr algn="ctr" fontAlgn="ctr"/>
                      <a:r>
                        <a:rPr lang="en-US" altLang="ja-JP" sz="1200" b="0" i="0" u="none" strike="noStrike" dirty="0">
                          <a:solidFill>
                            <a:srgbClr val="000000"/>
                          </a:solidFill>
                          <a:effectLst/>
                          <a:latin typeface="+mn-ea"/>
                          <a:ea typeface="+mn-ea"/>
                        </a:rPr>
                        <a:t>4</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en-US" altLang="ja-JP" sz="1050" b="0" i="0" u="none" strike="noStrike">
                          <a:solidFill>
                            <a:srgbClr val="3E3A39"/>
                          </a:solidFill>
                          <a:effectLst/>
                          <a:latin typeface="メイリオ" panose="020B0604030504040204" pitchFamily="50" charset="-128"/>
                          <a:ea typeface="メイリオ" panose="020B0604030504040204" pitchFamily="50" charset="-128"/>
                        </a:rPr>
                        <a:t>65</a:t>
                      </a: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歳以上のお客さま</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ワクチンの接種前に、医療保障の最新化や拡充を徹底。副作用には要注意ですね！</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29792281"/>
                  </a:ext>
                </a:extLst>
              </a:tr>
              <a:tr h="324000">
                <a:tc>
                  <a:txBody>
                    <a:bodyPr/>
                    <a:lstStyle/>
                    <a:p>
                      <a:pPr algn="ctr" fontAlgn="ctr"/>
                      <a:r>
                        <a:rPr lang="en-US" altLang="ja-JP" sz="1200" b="0" i="0" u="none" strike="noStrike" dirty="0">
                          <a:solidFill>
                            <a:srgbClr val="000000"/>
                          </a:solidFill>
                          <a:effectLst/>
                          <a:latin typeface="+mn-ea"/>
                          <a:ea typeface="+mn-ea"/>
                        </a:rPr>
                        <a:t>5</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5">
                  <a:txBody>
                    <a:bodyPr/>
                    <a:lstStyle/>
                    <a:p>
                      <a:pPr marL="0" indent="0" algn="ctr" fontAlgn="ctr">
                        <a:buFontTx/>
                        <a:buNone/>
                      </a:pPr>
                      <a:r>
                        <a:rPr lang="ja-JP" altLang="en-US" sz="1050" b="0" i="0" u="none" strike="noStrike" dirty="0">
                          <a:solidFill>
                            <a:schemeClr val="tx1"/>
                          </a:solidFill>
                          <a:effectLst/>
                          <a:latin typeface="+mn-ea"/>
                          <a:ea typeface="+mn-ea"/>
                        </a:rPr>
                        <a:t>契約</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がん保険（特約）に加入している・していたお客さま</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最新化を徹底（がんの一時金（単独保障）や上皮内心生物、退院後の通院、抗がん剤、先進医療等）コロナ禍で健診等が進まず、今後のがんのり患患者の増加や重症化が話題に！</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20361166"/>
                  </a:ext>
                </a:extLst>
              </a:tr>
              <a:tr h="324000">
                <a:tc>
                  <a:txBody>
                    <a:bodyPr/>
                    <a:lstStyle/>
                    <a:p>
                      <a:pPr algn="ctr" fontAlgn="ctr"/>
                      <a:r>
                        <a:rPr lang="en-US" altLang="ja-JP" sz="1200" b="0" i="0" u="none" strike="noStrike" dirty="0">
                          <a:solidFill>
                            <a:srgbClr val="000000"/>
                          </a:solidFill>
                          <a:effectLst/>
                          <a:latin typeface="+mn-ea"/>
                          <a:ea typeface="+mn-ea"/>
                        </a:rPr>
                        <a:t>6</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貸金（契約者貸付）のあるお客さま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貸付けは年度をまたぎたくないもの</a:t>
                      </a:r>
                      <a:r>
                        <a:rPr lang="en-US" altLang="ja-JP" sz="900" b="0" i="0" u="none" strike="noStrike" dirty="0">
                          <a:solidFill>
                            <a:schemeClr val="tx1"/>
                          </a:solidFill>
                          <a:effectLst/>
                          <a:latin typeface="+mn-ea"/>
                          <a:ea typeface="+mn-ea"/>
                        </a:rPr>
                        <a:t>⁉</a:t>
                      </a: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貸付け利息の案内を含め、転換等幅広い対策を案内しましょう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57672219"/>
                  </a:ext>
                </a:extLst>
              </a:tr>
              <a:tr h="324000">
                <a:tc>
                  <a:txBody>
                    <a:bodyPr/>
                    <a:lstStyle/>
                    <a:p>
                      <a:pPr algn="ctr" fontAlgn="ctr"/>
                      <a:r>
                        <a:rPr lang="en-US" altLang="ja-JP" sz="1200" b="0" i="0" u="none" strike="noStrike" dirty="0">
                          <a:solidFill>
                            <a:srgbClr val="000000"/>
                          </a:solidFill>
                          <a:effectLst/>
                          <a:latin typeface="+mn-ea"/>
                          <a:ea typeface="+mn-ea"/>
                        </a:rPr>
                        <a:t>7</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配当金がたまっているお客さま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意外と配当金が高額になっているケースが散見されます。しかしながら、配当金の利回りは決して芳しくない現状。積み立てにお客さまに優位なプランニングを案内しましょう！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14329107"/>
                  </a:ext>
                </a:extLst>
              </a:tr>
              <a:tr h="324000">
                <a:tc>
                  <a:txBody>
                    <a:bodyPr/>
                    <a:lstStyle/>
                    <a:p>
                      <a:pPr algn="ctr" fontAlgn="ctr"/>
                      <a:r>
                        <a:rPr lang="en-US" altLang="ja-JP" sz="1200" b="0" i="0" u="none" strike="noStrike" dirty="0">
                          <a:solidFill>
                            <a:srgbClr val="000000"/>
                          </a:solidFill>
                          <a:effectLst/>
                          <a:latin typeface="+mn-ea"/>
                          <a:ea typeface="+mn-ea"/>
                        </a:rPr>
                        <a:t>8</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年掛契約等で、契約応当月のお客さま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年掛けの場合は特に、保険料の支払い月のお金の収支は気になるもの。そういう時こそ、保障と保険料のシミュレーションを前提に、お客さま本位の保障を提案しやすい月です</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59982"/>
                  </a:ext>
                </a:extLst>
              </a:tr>
              <a:tr h="324000">
                <a:tc>
                  <a:txBody>
                    <a:bodyPr/>
                    <a:lstStyle/>
                    <a:p>
                      <a:pPr algn="ctr" fontAlgn="ctr"/>
                      <a:r>
                        <a:rPr lang="en-US" altLang="ja-JP" sz="1200" b="0" i="0" u="none" strike="noStrike" dirty="0">
                          <a:solidFill>
                            <a:srgbClr val="000000"/>
                          </a:solidFill>
                          <a:effectLst/>
                          <a:latin typeface="+mn-ea"/>
                          <a:ea typeface="+mn-ea"/>
                        </a:rPr>
                        <a:t>9</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加入後</a:t>
                      </a:r>
                      <a:r>
                        <a:rPr lang="en-US" altLang="ja-JP" sz="1050" b="0" i="0" u="none" strike="noStrike" dirty="0">
                          <a:solidFill>
                            <a:schemeClr val="tx1"/>
                          </a:solidFill>
                          <a:effectLst/>
                          <a:latin typeface="+mn-ea"/>
                          <a:ea typeface="+mn-ea"/>
                        </a:rPr>
                        <a:t>3</a:t>
                      </a:r>
                      <a:r>
                        <a:rPr lang="ja-JP" altLang="en-US" sz="1050" b="0" i="0" u="none" strike="noStrike" dirty="0">
                          <a:solidFill>
                            <a:schemeClr val="tx1"/>
                          </a:solidFill>
                          <a:effectLst/>
                          <a:latin typeface="+mn-ea"/>
                          <a:ea typeface="+mn-ea"/>
                        </a:rPr>
                        <a:t>ヵ月（</a:t>
                      </a:r>
                      <a:r>
                        <a:rPr lang="en-US" altLang="ja-JP" sz="1050" b="0" i="0" u="none" strike="noStrike" dirty="0">
                          <a:solidFill>
                            <a:schemeClr val="tx1"/>
                          </a:solidFill>
                          <a:effectLst/>
                          <a:latin typeface="+mn-ea"/>
                          <a:ea typeface="+mn-ea"/>
                        </a:rPr>
                        <a:t>6</a:t>
                      </a:r>
                      <a:r>
                        <a:rPr lang="ja-JP" altLang="en-US" sz="1050" b="0" i="0" u="none" strike="noStrike" dirty="0">
                          <a:solidFill>
                            <a:schemeClr val="tx1"/>
                          </a:solidFill>
                          <a:effectLst/>
                          <a:latin typeface="+mn-ea"/>
                          <a:ea typeface="+mn-ea"/>
                        </a:rPr>
                        <a:t>ヵ月）以内のお客さま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ご契約いただいてから</a:t>
                      </a:r>
                      <a:r>
                        <a:rPr kumimoji="1" lang="en-US" altLang="ja-JP" sz="900" dirty="0">
                          <a:latin typeface="+mn-ea"/>
                          <a:ea typeface="+mn-ea"/>
                        </a:rPr>
                        <a:t>3</a:t>
                      </a:r>
                      <a:r>
                        <a:rPr kumimoji="1" lang="ja-JP" altLang="en-US" sz="900" dirty="0">
                          <a:latin typeface="+mn-ea"/>
                          <a:ea typeface="+mn-ea"/>
                        </a:rPr>
                        <a:t>か月以内、そして</a:t>
                      </a:r>
                      <a:r>
                        <a:rPr kumimoji="1" lang="en-US" altLang="ja-JP" sz="900" dirty="0">
                          <a:latin typeface="+mn-ea"/>
                          <a:ea typeface="+mn-ea"/>
                        </a:rPr>
                        <a:t>6</a:t>
                      </a:r>
                      <a:r>
                        <a:rPr kumimoji="1" lang="ja-JP" altLang="en-US" sz="900" dirty="0">
                          <a:latin typeface="+mn-ea"/>
                          <a:ea typeface="+mn-ea"/>
                        </a:rPr>
                        <a:t>カ月以内は特に「後継契約にご加入いただきやすい期間」です。この時期を有効に活用し、さらなる満足度を追求、実現しましょう！</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6274385"/>
                  </a:ext>
                </a:extLst>
              </a:tr>
              <a:tr h="324000">
                <a:tc>
                  <a:txBody>
                    <a:bodyPr/>
                    <a:lstStyle/>
                    <a:p>
                      <a:pPr algn="ctr" fontAlgn="ctr"/>
                      <a:r>
                        <a:rPr lang="en-US" altLang="ja-JP" sz="1200" b="0" i="0" u="none" strike="noStrike" dirty="0">
                          <a:solidFill>
                            <a:srgbClr val="000000"/>
                          </a:solidFill>
                          <a:effectLst/>
                          <a:latin typeface="+mn-ea"/>
                          <a:ea typeface="+mn-ea"/>
                        </a:rPr>
                        <a:t>10</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2">
                  <a:txBody>
                    <a:bodyPr/>
                    <a:lstStyle/>
                    <a:p>
                      <a:pPr marL="0" indent="0" algn="ctr" fontAlgn="ctr">
                        <a:buFontTx/>
                        <a:buNone/>
                      </a:pPr>
                      <a:r>
                        <a:rPr lang="ja-JP" altLang="en-US" sz="1050" b="0" i="0" u="none" strike="noStrike" dirty="0">
                          <a:solidFill>
                            <a:schemeClr val="tx1"/>
                          </a:solidFill>
                          <a:effectLst/>
                          <a:latin typeface="+mn-ea"/>
                          <a:ea typeface="+mn-ea"/>
                        </a:rPr>
                        <a:t>損害保険</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自動車保険の更新月のお客さま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保障の充実はもちろん、損害保険の保険料を下げて、生命保険を充実等、「損保と生保」、さらには「親と子ども」等、世帯全体の保険料を考えて（安くして）新しい保障を準備</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49404497"/>
                  </a:ext>
                </a:extLst>
              </a:tr>
              <a:tr h="324000">
                <a:tc>
                  <a:txBody>
                    <a:bodyPr/>
                    <a:lstStyle/>
                    <a:p>
                      <a:pPr algn="ctr" fontAlgn="ctr"/>
                      <a:r>
                        <a:rPr lang="en-US" altLang="ja-JP" sz="1200" b="0" i="0" u="none" strike="noStrike" dirty="0">
                          <a:solidFill>
                            <a:srgbClr val="000000"/>
                          </a:solidFill>
                          <a:effectLst/>
                          <a:latin typeface="+mn-ea"/>
                          <a:ea typeface="+mn-ea"/>
                        </a:rPr>
                        <a:t>11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ペット飼育者や引っ越し（転勤等）をされた方へ、ペット保険や火災保険／含む更新</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ペット保険等の小口の保険に対し、需用や加入の有無を確認。また、転勤者への火災保険や、地震の話題等、小口系の保険を訴求。また、更新のタイミングも確認</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77261629"/>
                  </a:ext>
                </a:extLst>
              </a:tr>
              <a:tr h="324000">
                <a:tc>
                  <a:txBody>
                    <a:bodyPr/>
                    <a:lstStyle/>
                    <a:p>
                      <a:pPr algn="ctr" fontAlgn="ctr"/>
                      <a:r>
                        <a:rPr lang="en-US" altLang="ja-JP" sz="1200" b="0" i="0" u="none" strike="noStrike" dirty="0">
                          <a:solidFill>
                            <a:srgbClr val="000000"/>
                          </a:solidFill>
                          <a:effectLst/>
                          <a:latin typeface="+mn-ea"/>
                          <a:ea typeface="+mn-ea"/>
                        </a:rPr>
                        <a:t>12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2">
                  <a:txBody>
                    <a:bodyPr/>
                    <a:lstStyle/>
                    <a:p>
                      <a:pPr marL="0" indent="0" algn="ctr" fontAlgn="ctr">
                        <a:buFontTx/>
                        <a:buNone/>
                      </a:pPr>
                      <a:r>
                        <a:rPr lang="ja-JP" altLang="en-US" sz="1050" b="0" i="0" u="none" strike="noStrike" dirty="0">
                          <a:solidFill>
                            <a:schemeClr val="tx1"/>
                          </a:solidFill>
                          <a:effectLst/>
                          <a:latin typeface="+mn-ea"/>
                          <a:ea typeface="+mn-ea"/>
                        </a:rPr>
                        <a:t>法人</a:t>
                      </a:r>
                      <a:endParaRPr lang="en-US" altLang="ja-JP" sz="1050" b="0" i="0" u="none" strike="noStrike" dirty="0">
                        <a:solidFill>
                          <a:schemeClr val="tx1"/>
                        </a:solidFill>
                        <a:effectLst/>
                        <a:latin typeface="+mn-ea"/>
                        <a:ea typeface="+mn-ea"/>
                      </a:endParaRPr>
                    </a:p>
                    <a:p>
                      <a:pPr marL="0" indent="0" algn="ctr" fontAlgn="ctr">
                        <a:buFontTx/>
                        <a:buNone/>
                      </a:pPr>
                      <a:r>
                        <a:rPr lang="ja-JP" altLang="en-US" sz="1050" b="0" i="0" u="none" strike="noStrike" dirty="0">
                          <a:solidFill>
                            <a:schemeClr val="tx1"/>
                          </a:solidFill>
                          <a:effectLst/>
                          <a:latin typeface="+mn-ea"/>
                          <a:ea typeface="+mn-ea"/>
                        </a:rPr>
                        <a:t>・相続</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en-US" altLang="ja-JP" sz="1050" b="0" i="0" u="none" strike="noStrike">
                          <a:solidFill>
                            <a:srgbClr val="3E3A39"/>
                          </a:solidFill>
                          <a:effectLst/>
                          <a:latin typeface="メイリオ" panose="020B0604030504040204" pitchFamily="50" charset="-128"/>
                          <a:ea typeface="メイリオ" panose="020B0604030504040204" pitchFamily="50" charset="-128"/>
                        </a:rPr>
                        <a:t>5</a:t>
                      </a: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a:t>
                      </a:r>
                      <a:r>
                        <a:rPr lang="en-US" altLang="ja-JP" sz="1050" b="0" i="0" u="none" strike="noStrike">
                          <a:solidFill>
                            <a:srgbClr val="3E3A39"/>
                          </a:solidFill>
                          <a:effectLst/>
                          <a:latin typeface="メイリオ" panose="020B0604030504040204" pitchFamily="50" charset="-128"/>
                          <a:ea typeface="メイリオ" panose="020B0604030504040204" pitchFamily="50" charset="-128"/>
                        </a:rPr>
                        <a:t>7</a:t>
                      </a: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月決算の法人</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直近決算月（</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5</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7</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月）を迎えられる法人先に優先訪問。決算対策のアドバイス等徹底</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92117675"/>
                  </a:ext>
                </a:extLst>
              </a:tr>
              <a:tr h="324000">
                <a:tc>
                  <a:txBody>
                    <a:bodyPr/>
                    <a:lstStyle/>
                    <a:p>
                      <a:pPr algn="ctr" fontAlgn="ctr"/>
                      <a:r>
                        <a:rPr lang="en-US" altLang="ja-JP" sz="1200" b="0" i="0" u="none" strike="noStrike" dirty="0">
                          <a:solidFill>
                            <a:srgbClr val="000000"/>
                          </a:solidFill>
                          <a:effectLst/>
                          <a:latin typeface="+mn-ea"/>
                          <a:ea typeface="+mn-ea"/>
                        </a:rPr>
                        <a:t>13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相続対策のお客さま</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確定申告も終わり、税金に比較的明るい時期。新税制の出版物も店頭に並び始めます。このタイミングで、暦年贈与の枠を他社にもっていかれないよう、訪問を徹底！</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80166377"/>
                  </a:ext>
                </a:extLst>
              </a:tr>
            </a:tbl>
          </a:graphicData>
        </a:graphic>
      </p:graphicFrame>
      <p:sp>
        <p:nvSpPr>
          <p:cNvPr id="56" name="正方形/長方形 55">
            <a:extLst>
              <a:ext uri="{FF2B5EF4-FFF2-40B4-BE49-F238E27FC236}">
                <a16:creationId xmlns:a16="http://schemas.microsoft.com/office/drawing/2014/main" id="{0006EC76-F1EF-4572-97A6-DAE1A7E5617C}"/>
              </a:ext>
            </a:extLst>
          </p:cNvPr>
          <p:cNvSpPr/>
          <p:nvPr/>
        </p:nvSpPr>
        <p:spPr>
          <a:xfrm>
            <a:off x="6413500" y="5409195"/>
            <a:ext cx="3479800" cy="646331"/>
          </a:xfrm>
          <a:prstGeom prst="rect">
            <a:avLst/>
          </a:prstGeom>
        </p:spPr>
        <p:txBody>
          <a:bodyPr wrap="square" rIns="0">
            <a:spAutoFit/>
          </a:bodyPr>
          <a:lstStyle/>
          <a:p>
            <a:r>
              <a:rPr lang="ja-JP" altLang="en-US" sz="900" dirty="0">
                <a:latin typeface="Meiryo UI" panose="020B0604030504040204" pitchFamily="50" charset="-128"/>
                <a:ea typeface="Meiryo UI" panose="020B0604030504040204" pitchFamily="50" charset="-128"/>
              </a:rPr>
              <a:t>パン食普及協議会が</a:t>
            </a:r>
            <a:r>
              <a:rPr lang="en-US" altLang="ja-JP" sz="900" dirty="0">
                <a:latin typeface="Meiryo UI" panose="020B0604030504040204" pitchFamily="50" charset="-128"/>
                <a:ea typeface="Meiryo UI" panose="020B0604030504040204" pitchFamily="50" charset="-128"/>
              </a:rPr>
              <a:t>1983</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月に制定。</a:t>
            </a:r>
          </a:p>
          <a:p>
            <a:r>
              <a:rPr lang="ja-JP" altLang="en-US" sz="900" dirty="0">
                <a:latin typeface="Meiryo UI" panose="020B0604030504040204" pitchFamily="50" charset="-128"/>
                <a:ea typeface="Meiryo UI" panose="020B0604030504040204" pitchFamily="50" charset="-128"/>
              </a:rPr>
              <a:t>天保</a:t>
            </a:r>
            <a:r>
              <a:rPr lang="en-US" altLang="ja-JP" sz="900" dirty="0">
                <a:latin typeface="Meiryo UI" panose="020B0604030504040204" pitchFamily="50" charset="-128"/>
                <a:ea typeface="Meiryo UI" panose="020B0604030504040204" pitchFamily="50" charset="-128"/>
              </a:rPr>
              <a:t>13(1842)</a:t>
            </a:r>
            <a:r>
              <a:rPr lang="ja-JP" altLang="en-US" sz="900" dirty="0">
                <a:latin typeface="Meiryo UI" panose="020B0604030504040204" pitchFamily="50" charset="-128"/>
                <a:ea typeface="Meiryo UI" panose="020B0604030504040204" pitchFamily="50" charset="-128"/>
              </a:rPr>
              <a:t>年旧暦</a:t>
            </a:r>
            <a:r>
              <a:rPr lang="en-US" altLang="ja-JP" sz="900" dirty="0">
                <a:latin typeface="Meiryo UI" panose="020B0604030504040204" pitchFamily="50" charset="-128"/>
                <a:ea typeface="Meiryo UI" panose="020B0604030504040204" pitchFamily="50" charset="-128"/>
              </a:rPr>
              <a:t>4</a:t>
            </a:r>
            <a:r>
              <a:rPr lang="ja-JP" altLang="en-US" sz="900" dirty="0">
                <a:latin typeface="Meiryo UI" panose="020B0604030504040204" pitchFamily="50" charset="-128"/>
                <a:ea typeface="Meiryo UI" panose="020B0604030504040204" pitchFamily="50" charset="-128"/>
              </a:rPr>
              <a:t>月</a:t>
            </a:r>
            <a:r>
              <a:rPr lang="en-US" altLang="ja-JP" sz="900" dirty="0">
                <a:latin typeface="Meiryo UI" panose="020B0604030504040204" pitchFamily="50" charset="-128"/>
                <a:ea typeface="Meiryo UI" panose="020B0604030504040204" pitchFamily="50" charset="-128"/>
              </a:rPr>
              <a:t>12</a:t>
            </a:r>
            <a:r>
              <a:rPr lang="ja-JP" altLang="en-US" sz="900" dirty="0">
                <a:latin typeface="Meiryo UI" panose="020B0604030504040204" pitchFamily="50" charset="-128"/>
                <a:ea typeface="Meiryo UI" panose="020B0604030504040204" pitchFamily="50" charset="-128"/>
              </a:rPr>
              <a:t>日、伊豆韮山代官の江川太郎左衛門英龍が軍用携帯食糧として乾パンを作った。これが日本で初めて焼かれたパンと言われている。また、毎月</a:t>
            </a:r>
            <a:r>
              <a:rPr lang="en-US" altLang="ja-JP" sz="900" dirty="0">
                <a:latin typeface="Meiryo UI" panose="020B0604030504040204" pitchFamily="50" charset="-128"/>
                <a:ea typeface="Meiryo UI" panose="020B0604030504040204" pitchFamily="50" charset="-128"/>
              </a:rPr>
              <a:t>12</a:t>
            </a:r>
            <a:r>
              <a:rPr lang="ja-JP" altLang="en-US" sz="900" dirty="0">
                <a:latin typeface="Meiryo UI" panose="020B0604030504040204" pitchFamily="50" charset="-128"/>
                <a:ea typeface="Meiryo UI" panose="020B0604030504040204" pitchFamily="50" charset="-128"/>
              </a:rPr>
              <a:t>日を「パンの日」としている</a:t>
            </a:r>
          </a:p>
        </p:txBody>
      </p:sp>
      <p:graphicFrame>
        <p:nvGraphicFramePr>
          <p:cNvPr id="57" name="表 56">
            <a:extLst>
              <a:ext uri="{FF2B5EF4-FFF2-40B4-BE49-F238E27FC236}">
                <a16:creationId xmlns:a16="http://schemas.microsoft.com/office/drawing/2014/main" id="{52823C78-7AD8-4427-993E-8769DE9AC13E}"/>
              </a:ext>
            </a:extLst>
          </p:cNvPr>
          <p:cNvGraphicFramePr>
            <a:graphicFrameLocks noGrp="1"/>
          </p:cNvGraphicFramePr>
          <p:nvPr>
            <p:extLst>
              <p:ext uri="{D42A27DB-BD31-4B8C-83A1-F6EECF244321}">
                <p14:modId xmlns:p14="http://schemas.microsoft.com/office/powerpoint/2010/main" val="2659891690"/>
              </p:ext>
            </p:extLst>
          </p:nvPr>
        </p:nvGraphicFramePr>
        <p:xfrm>
          <a:off x="129394" y="5689411"/>
          <a:ext cx="3744000" cy="1026000"/>
        </p:xfrm>
        <a:graphic>
          <a:graphicData uri="http://schemas.openxmlformats.org/drawingml/2006/table">
            <a:tbl>
              <a:tblPr>
                <a:tableStyleId>{5C22544A-7EE6-4342-B048-85BDC9FD1C3A}</a:tableStyleId>
              </a:tblPr>
              <a:tblGrid>
                <a:gridCol w="900000">
                  <a:extLst>
                    <a:ext uri="{9D8B030D-6E8A-4147-A177-3AD203B41FA5}">
                      <a16:colId xmlns:a16="http://schemas.microsoft.com/office/drawing/2014/main" val="3104501486"/>
                    </a:ext>
                  </a:extLst>
                </a:gridCol>
                <a:gridCol w="504000">
                  <a:extLst>
                    <a:ext uri="{9D8B030D-6E8A-4147-A177-3AD203B41FA5}">
                      <a16:colId xmlns:a16="http://schemas.microsoft.com/office/drawing/2014/main" val="2327995251"/>
                    </a:ext>
                  </a:extLst>
                </a:gridCol>
                <a:gridCol w="468000">
                  <a:extLst>
                    <a:ext uri="{9D8B030D-6E8A-4147-A177-3AD203B41FA5}">
                      <a16:colId xmlns:a16="http://schemas.microsoft.com/office/drawing/2014/main" val="2613423492"/>
                    </a:ext>
                  </a:extLst>
                </a:gridCol>
                <a:gridCol w="900000">
                  <a:extLst>
                    <a:ext uri="{9D8B030D-6E8A-4147-A177-3AD203B41FA5}">
                      <a16:colId xmlns:a16="http://schemas.microsoft.com/office/drawing/2014/main" val="1493845372"/>
                    </a:ext>
                  </a:extLst>
                </a:gridCol>
                <a:gridCol w="504000">
                  <a:extLst>
                    <a:ext uri="{9D8B030D-6E8A-4147-A177-3AD203B41FA5}">
                      <a16:colId xmlns:a16="http://schemas.microsoft.com/office/drawing/2014/main" val="3119164287"/>
                    </a:ext>
                  </a:extLst>
                </a:gridCol>
                <a:gridCol w="468000">
                  <a:extLst>
                    <a:ext uri="{9D8B030D-6E8A-4147-A177-3AD203B41FA5}">
                      <a16:colId xmlns:a16="http://schemas.microsoft.com/office/drawing/2014/main" val="2291910623"/>
                    </a:ext>
                  </a:extLst>
                </a:gridCol>
              </a:tblGrid>
              <a:tr h="205200">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日経平均</a:t>
                      </a:r>
                      <a:r>
                        <a:rPr lang="en-US" altLang="ja-JP" sz="700" b="0" u="none" strike="noStrike" dirty="0">
                          <a:effectLst/>
                          <a:latin typeface="HGPｺﾞｼｯｸM" panose="020B0600000000000000" pitchFamily="50" charset="-128"/>
                          <a:ea typeface="HGPｺﾞｼｯｸM" panose="020B0600000000000000" pitchFamily="50" charset="-128"/>
                        </a:rPr>
                        <a:t>/</a:t>
                      </a:r>
                      <a:r>
                        <a:rPr lang="ja-JP" altLang="en-US" sz="700" b="0" u="none" strike="noStrike" dirty="0">
                          <a:effectLst/>
                          <a:latin typeface="HGPｺﾞｼｯｸM" panose="020B0600000000000000" pitchFamily="50" charset="-128"/>
                          <a:ea typeface="HGPｺﾞｼｯｸM" panose="020B0600000000000000" pitchFamily="50" charset="-128"/>
                        </a:rPr>
                        <a:t>前日比</a:t>
                      </a:r>
                      <a:endParaRPr lang="ja-JP" altLang="en-US" sz="800" b="0"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29,768.06</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rtl="0" fontAlgn="ctr"/>
                      <a:r>
                        <a:rPr lang="zh-TW" altLang="en-US" sz="800" b="1" u="none" strike="noStrike" dirty="0">
                          <a:effectLst/>
                          <a:latin typeface="HGPｺﾞｼｯｸM" panose="020B0600000000000000" pitchFamily="50" charset="-128"/>
                          <a:ea typeface="HGPｺﾞｼｯｸM" panose="020B0600000000000000" pitchFamily="50" charset="-128"/>
                        </a:rPr>
                        <a:t>定期預金金利</a:t>
                      </a:r>
                      <a:r>
                        <a:rPr lang="en-US" altLang="zh-TW" sz="600" u="none" strike="noStrike" dirty="0">
                          <a:effectLst/>
                          <a:latin typeface="HGPｺﾞｼｯｸM" panose="020B0600000000000000" pitchFamily="50" charset="-128"/>
                          <a:ea typeface="HGPｺﾞｼｯｸM" panose="020B0600000000000000" pitchFamily="50" charset="-128"/>
                        </a:rPr>
                        <a:t>(1,000</a:t>
                      </a:r>
                      <a:r>
                        <a:rPr lang="zh-TW" altLang="en-US" sz="600" u="none" strike="noStrike" dirty="0">
                          <a:effectLst/>
                          <a:latin typeface="HGPｺﾞｼｯｸM" panose="020B0600000000000000" pitchFamily="50" charset="-128"/>
                          <a:ea typeface="HGPｺﾞｼｯｸM" panose="020B0600000000000000" pitchFamily="50" charset="-128"/>
                        </a:rPr>
                        <a:t>万以上</a:t>
                      </a:r>
                      <a:r>
                        <a:rPr lang="en-US" altLang="zh-TW" sz="600" u="none" strike="noStrike" dirty="0">
                          <a:effectLst/>
                          <a:latin typeface="HGPｺﾞｼｯｸM" panose="020B0600000000000000" pitchFamily="50" charset="-128"/>
                          <a:ea typeface="HGPｺﾞｼｯｸM" panose="020B0600000000000000" pitchFamily="50" charset="-128"/>
                        </a:rPr>
                        <a:t>/10</a:t>
                      </a:r>
                      <a:r>
                        <a:rPr lang="zh-TW" altLang="en-US" sz="600" u="none" strike="noStrike" dirty="0">
                          <a:effectLst/>
                          <a:latin typeface="HGPｺﾞｼｯｸM" panose="020B0600000000000000" pitchFamily="50" charset="-128"/>
                          <a:ea typeface="HGPｺﾞｼｯｸM" panose="020B0600000000000000" pitchFamily="50" charset="-128"/>
                        </a:rPr>
                        <a:t>年</a:t>
                      </a:r>
                      <a:r>
                        <a:rPr lang="en-US" altLang="zh-TW" sz="600" u="none" strike="noStrike" dirty="0">
                          <a:effectLst/>
                          <a:latin typeface="HGPｺﾞｼｯｸM" panose="020B0600000000000000" pitchFamily="50" charset="-128"/>
                          <a:ea typeface="HGPｺﾞｼｯｸM" panose="020B0600000000000000" pitchFamily="50" charset="-128"/>
                        </a:rPr>
                        <a:t>)</a:t>
                      </a:r>
                      <a:endParaRPr lang="en-US" altLang="zh-TW"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hMerge="1">
                  <a:txBody>
                    <a:bodyPr/>
                    <a:lstStyle/>
                    <a:p>
                      <a:endParaRPr kumimoji="1" lang="ja-JP" altLang="en-US"/>
                    </a:p>
                  </a:txBody>
                  <a:tcPr/>
                </a:tc>
                <a:tc>
                  <a:txBody>
                    <a:bodyPr/>
                    <a:lstStyle/>
                    <a:p>
                      <a:pPr algn="r" rtl="0" fontAlgn="ctr"/>
                      <a:r>
                        <a:rPr lang="en-US" altLang="ja-JP" sz="700" u="none" strike="noStrike" dirty="0">
                          <a:effectLst/>
                          <a:latin typeface="HGPｺﾞｼｯｸM" panose="020B0600000000000000" pitchFamily="50" charset="-128"/>
                          <a:ea typeface="HGPｺﾞｼｯｸM" panose="020B0600000000000000" pitchFamily="50" charset="-128"/>
                        </a:rPr>
                        <a:t>0.002%</a:t>
                      </a:r>
                      <a:endParaRPr lang="en-US" altLang="ja-JP" sz="700" b="0"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1800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78722555"/>
                  </a:ext>
                </a:extLst>
              </a:tr>
              <a:tr h="205200">
                <a:tc>
                  <a:txBody>
                    <a:bodyPr/>
                    <a:lstStyle/>
                    <a:p>
                      <a:pPr algn="ctr" rtl="0" fontAlgn="ctr"/>
                      <a:r>
                        <a:rPr lang="en-US" sz="800" b="1" u="none" strike="noStrike" dirty="0">
                          <a:effectLst/>
                          <a:latin typeface="HGPｺﾞｼｯｸM" panose="020B0600000000000000" pitchFamily="50" charset="-128"/>
                          <a:ea typeface="HGPｺﾞｼｯｸM" panose="020B0600000000000000" pitchFamily="50" charset="-128"/>
                        </a:rPr>
                        <a:t>TOPIX</a:t>
                      </a:r>
                      <a:endParaRPr 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1,959.47</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国債（</a:t>
                      </a:r>
                      <a:r>
                        <a:rPr lang="en-US" altLang="ja-JP" sz="800" b="1" u="none" strike="noStrike" dirty="0">
                          <a:effectLst/>
                          <a:latin typeface="HGPｺﾞｼｯｸM" panose="020B0600000000000000" pitchFamily="50" charset="-128"/>
                          <a:ea typeface="HGPｺﾞｼｯｸM" panose="020B0600000000000000" pitchFamily="50" charset="-128"/>
                        </a:rPr>
                        <a:t>5</a:t>
                      </a:r>
                      <a:r>
                        <a:rPr lang="ja-JP" altLang="en-US" sz="800" b="1" u="none" strike="noStrike" dirty="0">
                          <a:effectLst/>
                          <a:latin typeface="HGPｺﾞｼｯｸM" panose="020B0600000000000000" pitchFamily="50" charset="-128"/>
                          <a:ea typeface="HGPｺﾞｼｯｸM" panose="020B0600000000000000" pitchFamily="50" charset="-128"/>
                        </a:rPr>
                        <a:t>年）</a:t>
                      </a:r>
                      <a:r>
                        <a:rPr lang="en-US" altLang="ja-JP" sz="700" u="none" strike="noStrike" dirty="0">
                          <a:effectLst/>
                          <a:latin typeface="HGPｺﾞｼｯｸM" panose="020B0600000000000000" pitchFamily="50" charset="-128"/>
                          <a:ea typeface="HGPｺﾞｼｯｸM" panose="020B0600000000000000" pitchFamily="50" charset="-128"/>
                        </a:rPr>
                        <a:t>/</a:t>
                      </a:r>
                      <a:r>
                        <a:rPr lang="ja-JP" altLang="en-US" sz="700" u="none" strike="noStrike" dirty="0">
                          <a:effectLst/>
                          <a:latin typeface="HGPｺﾞｼｯｸM" panose="020B0600000000000000" pitchFamily="50" charset="-128"/>
                          <a:ea typeface="HGPｺﾞｼｯｸM" panose="020B0600000000000000" pitchFamily="50" charset="-128"/>
                        </a:rPr>
                        <a:t>前日差</a:t>
                      </a:r>
                      <a:endParaRPr lang="ja-JP"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-0.095%/</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14830983"/>
                  </a:ext>
                </a:extLst>
              </a:tr>
              <a:tr h="205200">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ダウ平均</a:t>
                      </a:r>
                      <a:endParaRPr lang="ja-JP"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33,800.60</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国債（</a:t>
                      </a:r>
                      <a:r>
                        <a:rPr lang="en-US" altLang="ja-JP" sz="800" b="1" u="none" strike="noStrike" dirty="0">
                          <a:effectLst/>
                          <a:latin typeface="HGPｺﾞｼｯｸM" panose="020B0600000000000000" pitchFamily="50" charset="-128"/>
                          <a:ea typeface="HGPｺﾞｼｯｸM" panose="020B0600000000000000" pitchFamily="50" charset="-128"/>
                        </a:rPr>
                        <a:t>10</a:t>
                      </a:r>
                      <a:r>
                        <a:rPr lang="ja-JP" altLang="en-US" sz="800" b="1" u="none" strike="noStrike" dirty="0">
                          <a:effectLst/>
                          <a:latin typeface="HGPｺﾞｼｯｸM" panose="020B0600000000000000" pitchFamily="50" charset="-128"/>
                          <a:ea typeface="HGPｺﾞｼｯｸM" panose="020B0600000000000000" pitchFamily="50" charset="-128"/>
                        </a:rPr>
                        <a:t>年）</a:t>
                      </a:r>
                      <a:endParaRPr lang="ja-JP"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0.100%/</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10079341"/>
                  </a:ext>
                </a:extLst>
              </a:tr>
              <a:tr h="205200">
                <a:tc>
                  <a:txBody>
                    <a:bodyPr/>
                    <a:lstStyle/>
                    <a:p>
                      <a:pPr algn="ctr" rtl="0" fontAlgn="ctr"/>
                      <a:r>
                        <a:rPr lang="zh-CN" altLang="en-US" sz="800" b="1" u="none" strike="noStrike" dirty="0">
                          <a:effectLst/>
                          <a:latin typeface="HGPｺﾞｼｯｸM" panose="020B0600000000000000" pitchFamily="50" charset="-128"/>
                          <a:ea typeface="HGPｺﾞｼｯｸM" panose="020B0600000000000000" pitchFamily="50" charset="-128"/>
                        </a:rPr>
                        <a:t>上海総合指数</a:t>
                      </a:r>
                      <a:endParaRPr lang="zh-CN"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3,450.68</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米国債（</a:t>
                      </a:r>
                      <a:r>
                        <a:rPr lang="en-US" altLang="ja-JP" sz="800" b="1" u="none" strike="noStrike" dirty="0">
                          <a:effectLst/>
                          <a:latin typeface="HGPｺﾞｼｯｸM" panose="020B0600000000000000" pitchFamily="50" charset="-128"/>
                          <a:ea typeface="HGPｺﾞｼｯｸM" panose="020B0600000000000000" pitchFamily="50" charset="-128"/>
                        </a:rPr>
                        <a:t>10</a:t>
                      </a:r>
                      <a:r>
                        <a:rPr lang="ja-JP" altLang="en-US" sz="800" b="1" u="none" strike="noStrike" dirty="0">
                          <a:effectLst/>
                          <a:latin typeface="HGPｺﾞｼｯｸM" panose="020B0600000000000000" pitchFamily="50" charset="-128"/>
                          <a:ea typeface="HGPｺﾞｼｯｸM" panose="020B0600000000000000" pitchFamily="50" charset="-128"/>
                        </a:rPr>
                        <a:t>年）</a:t>
                      </a:r>
                      <a:endParaRPr lang="ja-JP"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1.659%/</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2537206"/>
                  </a:ext>
                </a:extLst>
              </a:tr>
              <a:tr h="205200">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ドル円</a:t>
                      </a:r>
                      <a:endParaRPr lang="ja-JP"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109.50-51</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dirty="0">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zh-CN" altLang="en-US" sz="800" b="1" u="none" strike="noStrike" dirty="0">
                          <a:effectLst/>
                          <a:latin typeface="HGPｺﾞｼｯｸM" panose="020B0600000000000000" pitchFamily="50" charset="-128"/>
                          <a:ea typeface="HGPｺﾞｼｯｸM" panose="020B0600000000000000" pitchFamily="50" charset="-128"/>
                        </a:rPr>
                        <a:t>中国国債</a:t>
                      </a:r>
                      <a:r>
                        <a:rPr lang="en-US" altLang="zh-CN" sz="800" b="1" u="none" strike="noStrike" dirty="0">
                          <a:effectLst/>
                          <a:latin typeface="HGPｺﾞｼｯｸM" panose="020B0600000000000000" pitchFamily="50" charset="-128"/>
                          <a:ea typeface="HGPｺﾞｼｯｸM" panose="020B0600000000000000" pitchFamily="50" charset="-128"/>
                        </a:rPr>
                        <a:t>(10</a:t>
                      </a:r>
                      <a:r>
                        <a:rPr lang="zh-CN" altLang="en-US" sz="800" b="1" u="none" strike="noStrike" dirty="0">
                          <a:effectLst/>
                          <a:latin typeface="HGPｺﾞｼｯｸM" panose="020B0600000000000000" pitchFamily="50" charset="-128"/>
                          <a:ea typeface="HGPｺﾞｼｯｸM" panose="020B0600000000000000" pitchFamily="50" charset="-128"/>
                        </a:rPr>
                        <a:t>年）</a:t>
                      </a:r>
                      <a:endParaRPr lang="zh-CN"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3.206%/</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dirty="0">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82104576"/>
                  </a:ext>
                </a:extLst>
              </a:tr>
            </a:tbl>
          </a:graphicData>
        </a:graphic>
      </p:graphicFrame>
      <p:sp>
        <p:nvSpPr>
          <p:cNvPr id="58" name="四角形: 角を丸くする 57">
            <a:extLst>
              <a:ext uri="{FF2B5EF4-FFF2-40B4-BE49-F238E27FC236}">
                <a16:creationId xmlns:a16="http://schemas.microsoft.com/office/drawing/2014/main" id="{C253BEE5-3687-4B9D-895A-3826DD056195}"/>
              </a:ext>
            </a:extLst>
          </p:cNvPr>
          <p:cNvSpPr/>
          <p:nvPr/>
        </p:nvSpPr>
        <p:spPr>
          <a:xfrm>
            <a:off x="3933710" y="5439707"/>
            <a:ext cx="972000" cy="216000"/>
          </a:xfrm>
          <a:prstGeom prst="roundRect">
            <a:avLst>
              <a:gd name="adj" fmla="val 36788"/>
            </a:avLst>
          </a:prstGeom>
          <a:solidFill>
            <a:srgbClr val="FF6562"/>
          </a:solidFill>
        </p:spPr>
        <p:txBody>
          <a:bodyPr wrap="square" lIns="0" tIns="36000" rIns="0" bIns="36000" anchor="ctr">
            <a:noAutofit/>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rPr>
              <a:t>今日は何の日</a:t>
            </a:r>
            <a:endParaRPr kumimoji="1" lang="en-US" altLang="ja-JP"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endParaRPr>
          </a:p>
        </p:txBody>
      </p:sp>
      <p:sp>
        <p:nvSpPr>
          <p:cNvPr id="59" name="正方形/長方形 58">
            <a:extLst>
              <a:ext uri="{FF2B5EF4-FFF2-40B4-BE49-F238E27FC236}">
                <a16:creationId xmlns:a16="http://schemas.microsoft.com/office/drawing/2014/main" id="{1278E691-9B92-46D8-BE75-9B966794D40C}"/>
              </a:ext>
            </a:extLst>
          </p:cNvPr>
          <p:cNvSpPr/>
          <p:nvPr/>
        </p:nvSpPr>
        <p:spPr>
          <a:xfrm>
            <a:off x="4905709" y="5409195"/>
            <a:ext cx="1641141" cy="507831"/>
          </a:xfrm>
          <a:prstGeom prst="rect">
            <a:avLst/>
          </a:prstGeom>
        </p:spPr>
        <p:txBody>
          <a:bodyPr wrap="square">
            <a:spAutoFit/>
          </a:bodyPr>
          <a:lstStyle/>
          <a:p>
            <a:pPr marL="88900" lvl="1" indent="-88900" defTabSz="914400" fontAlgn="ctr">
              <a:spcBef>
                <a:spcPct val="0"/>
              </a:spcBef>
              <a:spcAft>
                <a:spcPct val="0"/>
              </a:spcAft>
              <a:buFont typeface="Arial" panose="020B0604020202020204" pitchFamily="34" charset="0"/>
              <a:buChar char="•"/>
              <a:defRPr/>
            </a:pPr>
            <a:r>
              <a:rPr kumimoji="1" lang="ja-JP" altLang="en-US" sz="900" b="1" dirty="0">
                <a:latin typeface="Meiryo UI" panose="020B0604030504040204" pitchFamily="50" charset="-128"/>
                <a:ea typeface="Meiryo UI" panose="020B0604030504040204" pitchFamily="50" charset="-128"/>
              </a:rPr>
              <a:t>パンの記念日</a:t>
            </a:r>
          </a:p>
          <a:p>
            <a:pPr marL="88900" lvl="1" indent="-88900" defTabSz="914400" fontAlgn="ctr">
              <a:spcBef>
                <a:spcPct val="0"/>
              </a:spcBef>
              <a:spcAft>
                <a:spcPct val="0"/>
              </a:spcAft>
              <a:buFont typeface="Arial" panose="020B0604020202020204" pitchFamily="34" charset="0"/>
              <a:buChar char="•"/>
              <a:defRPr/>
            </a:pPr>
            <a:r>
              <a:rPr kumimoji="1" lang="ja-JP" altLang="en-US" sz="900" dirty="0">
                <a:latin typeface="Meiryo UI" panose="020B0604030504040204" pitchFamily="50" charset="-128"/>
                <a:ea typeface="Meiryo UI" panose="020B0604030504040204" pitchFamily="50" charset="-128"/>
              </a:rPr>
              <a:t>子どもを紫外線から守る日</a:t>
            </a:r>
            <a:endParaRPr kumimoji="1" lang="en-US" altLang="ja-JP" sz="900" dirty="0">
              <a:latin typeface="Meiryo UI" panose="020B0604030504040204" pitchFamily="50" charset="-128"/>
              <a:ea typeface="Meiryo UI" panose="020B0604030504040204" pitchFamily="50" charset="-128"/>
            </a:endParaRPr>
          </a:p>
          <a:p>
            <a:pPr marL="88900" lvl="1" indent="-88900" defTabSz="914400" fontAlgn="ctr">
              <a:spcBef>
                <a:spcPct val="0"/>
              </a:spcBef>
              <a:spcAft>
                <a:spcPct val="0"/>
              </a:spcAft>
              <a:buFont typeface="Arial" panose="020B0604020202020204" pitchFamily="34" charset="0"/>
              <a:buChar char="•"/>
              <a:defRPr/>
            </a:pPr>
            <a:r>
              <a:rPr kumimoji="1" lang="zh-TW" altLang="en-US" sz="900" dirty="0">
                <a:latin typeface="Meiryo UI" panose="020B0604030504040204" pitchFamily="50" charset="-128"/>
                <a:ea typeface="Meiryo UI" panose="020B0604030504040204" pitchFamily="50" charset="-128"/>
              </a:rPr>
              <a:t>東京大学創立記念日</a:t>
            </a:r>
            <a:endParaRPr kumimoji="1" lang="en-US" altLang="ja-JP" sz="900" dirty="0">
              <a:latin typeface="Meiryo UI" panose="020B0604030504040204" pitchFamily="50" charset="-128"/>
              <a:ea typeface="Meiryo UI" panose="020B0604030504040204" pitchFamily="50" charset="-128"/>
            </a:endParaRPr>
          </a:p>
        </p:txBody>
      </p:sp>
      <p:sp>
        <p:nvSpPr>
          <p:cNvPr id="60" name="四角形: 角を丸くする 59">
            <a:extLst>
              <a:ext uri="{FF2B5EF4-FFF2-40B4-BE49-F238E27FC236}">
                <a16:creationId xmlns:a16="http://schemas.microsoft.com/office/drawing/2014/main" id="{000E5F3D-D064-4F27-BFE9-0E3C1BB9D798}"/>
              </a:ext>
            </a:extLst>
          </p:cNvPr>
          <p:cNvSpPr/>
          <p:nvPr/>
        </p:nvSpPr>
        <p:spPr>
          <a:xfrm>
            <a:off x="3961827" y="6033116"/>
            <a:ext cx="972000" cy="216000"/>
          </a:xfrm>
          <a:prstGeom prst="roundRect">
            <a:avLst>
              <a:gd name="adj" fmla="val 36788"/>
            </a:avLst>
          </a:prstGeom>
          <a:solidFill>
            <a:srgbClr val="FF6562"/>
          </a:solidFill>
        </p:spPr>
        <p:txBody>
          <a:bodyPr wrap="square" lIns="0" tIns="36000" rIns="0" bIns="36000" anchor="ctr">
            <a:noAutofit/>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rPr>
              <a:t>誕生日うらない</a:t>
            </a:r>
            <a:endParaRPr kumimoji="1" lang="en-US" altLang="ja-JP"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endParaRPr>
          </a:p>
        </p:txBody>
      </p:sp>
      <p:sp>
        <p:nvSpPr>
          <p:cNvPr id="61" name="正方形/長方形 60">
            <a:extLst>
              <a:ext uri="{FF2B5EF4-FFF2-40B4-BE49-F238E27FC236}">
                <a16:creationId xmlns:a16="http://schemas.microsoft.com/office/drawing/2014/main" id="{B5AFACB6-F6C9-45C2-8A72-99ADCA22ACE5}"/>
              </a:ext>
            </a:extLst>
          </p:cNvPr>
          <p:cNvSpPr/>
          <p:nvPr/>
        </p:nvSpPr>
        <p:spPr>
          <a:xfrm>
            <a:off x="4879638" y="6033179"/>
            <a:ext cx="1370888" cy="230832"/>
          </a:xfrm>
          <a:prstGeom prst="rect">
            <a:avLst/>
          </a:prstGeom>
        </p:spPr>
        <p:txBody>
          <a:bodyPr wrap="none">
            <a:spAutoFit/>
          </a:bodyPr>
          <a:lstStyle/>
          <a:p>
            <a:pPr lvl="0" defTabSz="914400" fontAlgn="ctr">
              <a:spcBef>
                <a:spcPct val="0"/>
              </a:spcBef>
              <a:spcAft>
                <a:spcPct val="0"/>
              </a:spcAft>
              <a:defRPr/>
            </a:pPr>
            <a:r>
              <a:rPr kumimoji="1" lang="ja-JP" altLang="en-US"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本日生まれの方の特徴</a:t>
            </a:r>
            <a:r>
              <a:rPr kumimoji="1" lang="ja-JP" altLang="en-US" sz="900" dirty="0">
                <a:solidFill>
                  <a:srgbClr val="3E3A39"/>
                </a:solidFill>
                <a:latin typeface="Meiryo UI" panose="020B0604030504040204" pitchFamily="50" charset="-128"/>
                <a:ea typeface="Meiryo UI" panose="020B0604030504040204" pitchFamily="50" charset="-128"/>
              </a:rPr>
              <a:t>：</a:t>
            </a:r>
            <a:endParaRPr kumimoji="1" lang="ja-JP" altLang="en-US" sz="105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62" name="正方形/長方形 61">
            <a:extLst>
              <a:ext uri="{FF2B5EF4-FFF2-40B4-BE49-F238E27FC236}">
                <a16:creationId xmlns:a16="http://schemas.microsoft.com/office/drawing/2014/main" id="{DF3E4F3E-B77D-4FA1-B2DF-2A0289C19816}"/>
              </a:ext>
            </a:extLst>
          </p:cNvPr>
          <p:cNvSpPr/>
          <p:nvPr/>
        </p:nvSpPr>
        <p:spPr bwMode="auto">
          <a:xfrm>
            <a:off x="3981077" y="6282820"/>
            <a:ext cx="360000" cy="432000"/>
          </a:xfrm>
          <a:prstGeom prst="rect">
            <a:avLst/>
          </a:prstGeom>
          <a:solidFill>
            <a:srgbClr val="FFCCCC"/>
          </a:solidFill>
          <a:ln w="12700" cap="flat" cmpd="sng" algn="ctr">
            <a:no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EA5550"/>
                </a:solidFill>
                <a:effectLst/>
                <a:uLnTx/>
                <a:uFillTx/>
                <a:latin typeface="Meiryo UI" panose="020B0604030504040204" pitchFamily="50" charset="-128"/>
                <a:ea typeface="Meiryo UI" panose="020B0604030504040204" pitchFamily="50" charset="-128"/>
                <a:cs typeface="+mn-cs"/>
              </a:rPr>
              <a:t>長所</a:t>
            </a:r>
          </a:p>
        </p:txBody>
      </p:sp>
      <p:sp>
        <p:nvSpPr>
          <p:cNvPr id="63" name="正方形/長方形 62">
            <a:extLst>
              <a:ext uri="{FF2B5EF4-FFF2-40B4-BE49-F238E27FC236}">
                <a16:creationId xmlns:a16="http://schemas.microsoft.com/office/drawing/2014/main" id="{FBC2244B-CED3-4989-95ED-720C867E6330}"/>
              </a:ext>
            </a:extLst>
          </p:cNvPr>
          <p:cNvSpPr/>
          <p:nvPr/>
        </p:nvSpPr>
        <p:spPr bwMode="auto">
          <a:xfrm>
            <a:off x="5746539" y="6282820"/>
            <a:ext cx="360000" cy="432000"/>
          </a:xfrm>
          <a:prstGeom prst="rect">
            <a:avLst/>
          </a:prstGeom>
          <a:solidFill>
            <a:schemeClr val="bg1">
              <a:lumMod val="95000"/>
            </a:schemeClr>
          </a:solidFill>
          <a:ln w="12700" cap="flat" cmpd="sng" algn="ctr">
            <a:no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短所</a:t>
            </a:r>
          </a:p>
        </p:txBody>
      </p:sp>
      <p:sp>
        <p:nvSpPr>
          <p:cNvPr id="64" name="正方形/長方形 63">
            <a:extLst>
              <a:ext uri="{FF2B5EF4-FFF2-40B4-BE49-F238E27FC236}">
                <a16:creationId xmlns:a16="http://schemas.microsoft.com/office/drawing/2014/main" id="{7472A6F6-6659-4C74-B71C-09FEB3D655A4}"/>
              </a:ext>
            </a:extLst>
          </p:cNvPr>
          <p:cNvSpPr/>
          <p:nvPr/>
        </p:nvSpPr>
        <p:spPr>
          <a:xfrm>
            <a:off x="9278653" y="6598438"/>
            <a:ext cx="697628" cy="215444"/>
          </a:xfrm>
          <a:prstGeom prst="rect">
            <a:avLst/>
          </a:prstGeom>
        </p:spPr>
        <p:txBody>
          <a:bodyPr wrap="none">
            <a:spAutoFit/>
          </a:body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defRPr/>
            </a:pPr>
            <a:r>
              <a:rPr kumimoji="1" lang="ja-JP" altLang="en-US" sz="8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詳細はこちら</a:t>
            </a:r>
            <a:endParaRPr kumimoji="1" lang="ja-JP" altLang="en-US" sz="10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65" name="楕円 64">
            <a:extLst>
              <a:ext uri="{FF2B5EF4-FFF2-40B4-BE49-F238E27FC236}">
                <a16:creationId xmlns:a16="http://schemas.microsoft.com/office/drawing/2014/main" id="{3D2B22DD-6515-457E-B5B0-3BB2662641F2}"/>
              </a:ext>
            </a:extLst>
          </p:cNvPr>
          <p:cNvSpPr/>
          <p:nvPr/>
        </p:nvSpPr>
        <p:spPr bwMode="auto">
          <a:xfrm>
            <a:off x="8792225" y="6134005"/>
            <a:ext cx="540000" cy="540000"/>
          </a:xfrm>
          <a:prstGeom prst="ellipse">
            <a:avLst/>
          </a:prstGeom>
          <a:solidFill>
            <a:srgbClr val="CCCCFF"/>
          </a:solidFill>
          <a:ln w="12700" cap="flat" cmpd="sng" algn="ctr">
            <a:noFill/>
            <a:prstDash val="solid"/>
            <a:round/>
            <a:headEnd type="none" w="med" len="med"/>
            <a:tailEnd type="none" w="med" len="med"/>
          </a:ln>
          <a:effectLst/>
        </p:spPr>
        <p:txBody>
          <a:bodyPr rot="0" spcFirstLastPara="0" vertOverflow="overflow" horzOverflow="overflow" vert="horz" wrap="none" lIns="36000" tIns="36000" rIns="36000" bIns="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3E3A39"/>
                </a:solidFill>
                <a:effectLst/>
                <a:uLnTx/>
                <a:uFillTx/>
                <a:latin typeface="Arial"/>
                <a:ea typeface="メイリオ"/>
                <a:cs typeface="+mn-cs"/>
              </a:rPr>
              <a:t>誕生日</a:t>
            </a:r>
            <a:endParaRPr kumimoji="1" lang="en-US" altLang="ja-JP" sz="900" b="0" i="0" u="none" strike="noStrike" kern="1200" cap="none" spc="0" normalizeH="0" baseline="0" noProof="0" dirty="0">
              <a:ln>
                <a:noFill/>
              </a:ln>
              <a:solidFill>
                <a:srgbClr val="3E3A39"/>
              </a:solidFill>
              <a:effectLst/>
              <a:uLnTx/>
              <a:uFillTx/>
              <a:latin typeface="Arial"/>
              <a:ea typeface="メイリオ"/>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3E3A39"/>
                </a:solidFill>
                <a:effectLst/>
                <a:uLnTx/>
                <a:uFillTx/>
                <a:latin typeface="Arial"/>
                <a:ea typeface="メイリオ"/>
                <a:cs typeface="+mn-cs"/>
              </a:rPr>
              <a:t>カラー</a:t>
            </a:r>
            <a:endParaRPr kumimoji="1" lang="en-US" altLang="ja-JP" sz="900" b="0" i="0" u="none" strike="noStrike" kern="1200" cap="none" spc="0" normalizeH="0" baseline="0" noProof="0" dirty="0">
              <a:ln>
                <a:noFill/>
              </a:ln>
              <a:solidFill>
                <a:srgbClr val="3E3A39"/>
              </a:solidFill>
              <a:effectLst/>
              <a:uLnTx/>
              <a:uFillTx/>
              <a:latin typeface="Arial"/>
              <a:ea typeface="メイリオ"/>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1" dirty="0">
                <a:solidFill>
                  <a:srgbClr val="3E3A39"/>
                </a:solidFill>
                <a:latin typeface="Arial"/>
                <a:ea typeface="メイリオ"/>
              </a:rPr>
              <a:t>紫</a:t>
            </a:r>
            <a:r>
              <a:rPr kumimoji="1" lang="ja-JP" altLang="en-US" sz="900" b="1" i="0" u="none" strike="noStrike" kern="1200" cap="none" spc="0" normalizeH="0" baseline="0" noProof="0" dirty="0">
                <a:ln>
                  <a:noFill/>
                </a:ln>
                <a:solidFill>
                  <a:srgbClr val="3E3A39"/>
                </a:solidFill>
                <a:effectLst/>
                <a:uLnTx/>
                <a:uFillTx/>
                <a:latin typeface="Arial"/>
                <a:ea typeface="メイリオ"/>
                <a:cs typeface="+mn-cs"/>
              </a:rPr>
              <a:t>色</a:t>
            </a:r>
            <a:endParaRPr kumimoji="1" lang="en-US" altLang="ja-JP" sz="1050" b="1" i="0" u="none" strike="noStrike" kern="1200" cap="none" spc="0" normalizeH="0" baseline="0" noProof="0" dirty="0">
              <a:ln>
                <a:noFill/>
              </a:ln>
              <a:solidFill>
                <a:srgbClr val="3E3A39"/>
              </a:solidFill>
              <a:effectLst/>
              <a:uLnTx/>
              <a:uFillTx/>
              <a:latin typeface="Arial"/>
              <a:ea typeface="メイリオ"/>
              <a:cs typeface="+mn-cs"/>
            </a:endParaRPr>
          </a:p>
        </p:txBody>
      </p:sp>
      <p:sp>
        <p:nvSpPr>
          <p:cNvPr id="66" name="正方形/長方形 65">
            <a:extLst>
              <a:ext uri="{FF2B5EF4-FFF2-40B4-BE49-F238E27FC236}">
                <a16:creationId xmlns:a16="http://schemas.microsoft.com/office/drawing/2014/main" id="{4D35FF29-6404-466A-813C-42F6787A81EF}"/>
              </a:ext>
            </a:extLst>
          </p:cNvPr>
          <p:cNvSpPr/>
          <p:nvPr/>
        </p:nvSpPr>
        <p:spPr>
          <a:xfrm>
            <a:off x="4359808" y="6282820"/>
            <a:ext cx="1368000" cy="415498"/>
          </a:xfrm>
          <a:prstGeom prst="rect">
            <a:avLst/>
          </a:prstGeom>
        </p:spPr>
        <p:txBody>
          <a:bodyPr wrap="square" lIns="0" tIns="0" rIns="0" bIns="0">
            <a:spAutoFit/>
          </a:bodyPr>
          <a:lstStyle/>
          <a:p>
            <a:pPr marL="84138" lvl="0" indent="-84138" defTabSz="914400" fontAlgn="ctr">
              <a:spcBef>
                <a:spcPct val="0"/>
              </a:spcBef>
              <a:spcAft>
                <a:spcPct val="0"/>
              </a:spcAft>
              <a:buFont typeface="Arial" panose="020B0604020202020204" pitchFamily="34" charset="0"/>
              <a:buChar char="•"/>
              <a:defRPr/>
            </a:pPr>
            <a:r>
              <a:rPr kumimoji="1" lang="ja-JP" altLang="en-US" sz="900" dirty="0">
                <a:solidFill>
                  <a:srgbClr val="3E3A39"/>
                </a:solidFill>
                <a:latin typeface="Meiryo UI" panose="020B0604030504040204" pitchFamily="50" charset="-128"/>
                <a:ea typeface="Meiryo UI" panose="020B0604030504040204" pitchFamily="50" charset="-128"/>
              </a:rPr>
              <a:t>明るい性格</a:t>
            </a:r>
          </a:p>
          <a:p>
            <a:pPr marL="84138" lvl="0" indent="-84138" defTabSz="914400" fontAlgn="ctr">
              <a:spcBef>
                <a:spcPct val="0"/>
              </a:spcBef>
              <a:spcAft>
                <a:spcPct val="0"/>
              </a:spcAft>
              <a:buFont typeface="Arial" panose="020B0604020202020204" pitchFamily="34" charset="0"/>
              <a:buChar char="•"/>
              <a:defRPr/>
            </a:pPr>
            <a:r>
              <a:rPr kumimoji="1" lang="ja-JP" altLang="en-US" sz="900" dirty="0">
                <a:solidFill>
                  <a:srgbClr val="3E3A39"/>
                </a:solidFill>
                <a:latin typeface="Meiryo UI" panose="020B0604030504040204" pitchFamily="50" charset="-128"/>
                <a:ea typeface="Meiryo UI" panose="020B0604030504040204" pitchFamily="50" charset="-128"/>
              </a:rPr>
              <a:t>何事にも積極的</a:t>
            </a:r>
          </a:p>
          <a:p>
            <a:pPr marL="84138" lvl="0" indent="-84138" defTabSz="914400" fontAlgn="ctr">
              <a:spcBef>
                <a:spcPct val="0"/>
              </a:spcBef>
              <a:spcAft>
                <a:spcPct val="0"/>
              </a:spcAft>
              <a:buFont typeface="Arial" panose="020B0604020202020204" pitchFamily="34" charset="0"/>
              <a:buChar char="•"/>
              <a:defRPr/>
            </a:pPr>
            <a:r>
              <a:rPr kumimoji="1" lang="ja-JP" altLang="en-US" sz="900" dirty="0">
                <a:solidFill>
                  <a:srgbClr val="3E3A39"/>
                </a:solidFill>
                <a:latin typeface="Meiryo UI" panose="020B0604030504040204" pitchFamily="50" charset="-128"/>
                <a:ea typeface="Meiryo UI" panose="020B0604030504040204" pitchFamily="50" charset="-128"/>
              </a:rPr>
              <a:t>コミュニケーション能力がある</a:t>
            </a:r>
          </a:p>
        </p:txBody>
      </p:sp>
      <p:sp>
        <p:nvSpPr>
          <p:cNvPr id="67" name="正方形/長方形 66">
            <a:extLst>
              <a:ext uri="{FF2B5EF4-FFF2-40B4-BE49-F238E27FC236}">
                <a16:creationId xmlns:a16="http://schemas.microsoft.com/office/drawing/2014/main" id="{9889EE7C-22CA-4C94-9D61-60FAEF7110FB}"/>
              </a:ext>
            </a:extLst>
          </p:cNvPr>
          <p:cNvSpPr/>
          <p:nvPr/>
        </p:nvSpPr>
        <p:spPr>
          <a:xfrm>
            <a:off x="6125271" y="6282820"/>
            <a:ext cx="1203006" cy="415498"/>
          </a:xfrm>
          <a:prstGeom prst="rect">
            <a:avLst/>
          </a:prstGeom>
        </p:spPr>
        <p:txBody>
          <a:bodyPr wrap="square" lIns="0" tIns="0" rIns="0" bIns="0">
            <a:spAutoFit/>
          </a:bodyPr>
          <a:lstStyle/>
          <a:p>
            <a:pPr marL="88900" indent="-88900">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飽きっぽい</a:t>
            </a:r>
          </a:p>
          <a:p>
            <a:pPr marL="88900" indent="-88900">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浪費癖がある</a:t>
            </a:r>
          </a:p>
          <a:p>
            <a:pPr marL="88900" indent="-88900">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注意力が散漫</a:t>
            </a:r>
          </a:p>
        </p:txBody>
      </p:sp>
      <p:sp>
        <p:nvSpPr>
          <p:cNvPr id="68" name="四角形: 角を丸くする 67">
            <a:extLst>
              <a:ext uri="{FF2B5EF4-FFF2-40B4-BE49-F238E27FC236}">
                <a16:creationId xmlns:a16="http://schemas.microsoft.com/office/drawing/2014/main" id="{901BE3F7-EBDB-4F20-92A1-630E1C894065}"/>
              </a:ext>
            </a:extLst>
          </p:cNvPr>
          <p:cNvSpPr/>
          <p:nvPr/>
        </p:nvSpPr>
        <p:spPr>
          <a:xfrm>
            <a:off x="114300" y="5439707"/>
            <a:ext cx="972000" cy="216000"/>
          </a:xfrm>
          <a:prstGeom prst="roundRect">
            <a:avLst>
              <a:gd name="adj" fmla="val 36788"/>
            </a:avLst>
          </a:prstGeom>
          <a:solidFill>
            <a:srgbClr val="FF6562"/>
          </a:solidFill>
        </p:spPr>
        <p:txBody>
          <a:bodyPr wrap="square" lIns="0" tIns="36000" rIns="0" bIns="36000" anchor="ctr">
            <a:noAutofit/>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rPr>
              <a:t>市況情報</a:t>
            </a:r>
            <a:endParaRPr kumimoji="1" lang="en-US" altLang="ja-JP"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endParaRPr>
          </a:p>
        </p:txBody>
      </p:sp>
      <p:sp>
        <p:nvSpPr>
          <p:cNvPr id="69" name="正方形/長方形 68">
            <a:extLst>
              <a:ext uri="{FF2B5EF4-FFF2-40B4-BE49-F238E27FC236}">
                <a16:creationId xmlns:a16="http://schemas.microsoft.com/office/drawing/2014/main" id="{F9B7F01B-9072-4202-9952-4D3E872F40AD}"/>
              </a:ext>
            </a:extLst>
          </p:cNvPr>
          <p:cNvSpPr/>
          <p:nvPr/>
        </p:nvSpPr>
        <p:spPr>
          <a:xfrm>
            <a:off x="7333300" y="6282820"/>
            <a:ext cx="461665" cy="138499"/>
          </a:xfrm>
          <a:prstGeom prst="rect">
            <a:avLst/>
          </a:prstGeom>
        </p:spPr>
        <p:txBody>
          <a:bodyPr wrap="none" lIns="0" tIns="0" rIns="0" bIns="0">
            <a:sp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誕生花：</a:t>
            </a:r>
            <a:endParaRPr kumimoji="1" lang="en-US" altLang="ja-JP"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70" name="正方形/長方形 69">
            <a:extLst>
              <a:ext uri="{FF2B5EF4-FFF2-40B4-BE49-F238E27FC236}">
                <a16:creationId xmlns:a16="http://schemas.microsoft.com/office/drawing/2014/main" id="{559E74CA-A9E9-4350-BBE4-51238C29AB42}"/>
              </a:ext>
            </a:extLst>
          </p:cNvPr>
          <p:cNvSpPr/>
          <p:nvPr/>
        </p:nvSpPr>
        <p:spPr>
          <a:xfrm>
            <a:off x="7333300" y="6435220"/>
            <a:ext cx="461665" cy="138499"/>
          </a:xfrm>
          <a:prstGeom prst="rect">
            <a:avLst/>
          </a:prstGeom>
        </p:spPr>
        <p:txBody>
          <a:bodyPr wrap="none" lIns="0" tIns="0" rIns="0" bIns="0">
            <a:sp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花言葉：</a:t>
            </a:r>
            <a:endParaRPr kumimoji="1" lang="en-US" altLang="ja-JP"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71" name="正方形/長方形 70">
            <a:extLst>
              <a:ext uri="{FF2B5EF4-FFF2-40B4-BE49-F238E27FC236}">
                <a16:creationId xmlns:a16="http://schemas.microsoft.com/office/drawing/2014/main" id="{7B32D800-E7D6-4F1B-92E0-52BF6820791B}"/>
              </a:ext>
            </a:extLst>
          </p:cNvPr>
          <p:cNvSpPr/>
          <p:nvPr/>
        </p:nvSpPr>
        <p:spPr>
          <a:xfrm>
            <a:off x="7797415" y="6282820"/>
            <a:ext cx="354264" cy="138499"/>
          </a:xfrm>
          <a:prstGeom prst="rect">
            <a:avLst/>
          </a:prstGeom>
        </p:spPr>
        <p:txBody>
          <a:bodyPr wrap="none" lIns="0" tIns="0" rIns="0" bIns="0">
            <a:spAutoFit/>
          </a:bodyPr>
          <a:lstStyle/>
          <a:p>
            <a:pPr lvl="0" defTabSz="914400" fontAlgn="ctr">
              <a:defRPr/>
            </a:pPr>
            <a:r>
              <a:rPr kumimoji="1" lang="ja-JP" altLang="en-US" sz="900" dirty="0">
                <a:solidFill>
                  <a:srgbClr val="3E3A39"/>
                </a:solidFill>
                <a:latin typeface="Meiryo UI" panose="020B0604030504040204" pitchFamily="50" charset="-128"/>
                <a:ea typeface="Meiryo UI" panose="020B0604030504040204" pitchFamily="50" charset="-128"/>
              </a:rPr>
              <a:t>ツユクサ</a:t>
            </a:r>
            <a:endParaRPr kumimoji="1" lang="en-US" altLang="ja-JP"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72" name="正方形/長方形 71">
            <a:extLst>
              <a:ext uri="{FF2B5EF4-FFF2-40B4-BE49-F238E27FC236}">
                <a16:creationId xmlns:a16="http://schemas.microsoft.com/office/drawing/2014/main" id="{8E7C3AC9-AE9E-454C-B98A-81986DE68C17}"/>
              </a:ext>
            </a:extLst>
          </p:cNvPr>
          <p:cNvSpPr/>
          <p:nvPr/>
        </p:nvSpPr>
        <p:spPr>
          <a:xfrm>
            <a:off x="7795959" y="6435220"/>
            <a:ext cx="927083" cy="276999"/>
          </a:xfrm>
          <a:prstGeom prst="rect">
            <a:avLst/>
          </a:prstGeom>
        </p:spPr>
        <p:txBody>
          <a:bodyPr wrap="square" lIns="0" tIns="0" rIns="0" bIns="0">
            <a:spAutoFit/>
          </a:bodyPr>
          <a:lstStyle/>
          <a:p>
            <a:pPr lvl="0" defTabSz="914400" fontAlgn="ctr">
              <a:defRPr/>
            </a:pPr>
            <a:r>
              <a:rPr kumimoji="1" lang="ja-JP" altLang="en-US" sz="900" dirty="0">
                <a:solidFill>
                  <a:srgbClr val="3E3A39"/>
                </a:solidFill>
                <a:latin typeface="Meiryo UI" panose="020B0604030504040204" pitchFamily="50" charset="-128"/>
                <a:ea typeface="Meiryo UI" panose="020B0604030504040204" pitchFamily="50" charset="-128"/>
              </a:rPr>
              <a:t>尊敬・恋の心変わり・なつかしい関係</a:t>
            </a:r>
          </a:p>
        </p:txBody>
      </p:sp>
      <p:pic>
        <p:nvPicPr>
          <p:cNvPr id="73" name="図 72">
            <a:extLst>
              <a:ext uri="{FF2B5EF4-FFF2-40B4-BE49-F238E27FC236}">
                <a16:creationId xmlns:a16="http://schemas.microsoft.com/office/drawing/2014/main" id="{3EC4DFF9-0E68-4D24-986A-B96A1703BCF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002" t="8994" r="8901" b="8269"/>
          <a:stretch/>
        </p:blipFill>
        <p:spPr>
          <a:xfrm>
            <a:off x="9377414" y="6147620"/>
            <a:ext cx="500107" cy="504000"/>
          </a:xfrm>
          <a:prstGeom prst="rect">
            <a:avLst/>
          </a:prstGeom>
        </p:spPr>
      </p:pic>
      <p:sp>
        <p:nvSpPr>
          <p:cNvPr id="74" name="正方形/長方形 73">
            <a:extLst>
              <a:ext uri="{FF2B5EF4-FFF2-40B4-BE49-F238E27FC236}">
                <a16:creationId xmlns:a16="http://schemas.microsoft.com/office/drawing/2014/main" id="{DB08D381-57CA-4008-8DCD-A8360DEB23A6}"/>
              </a:ext>
            </a:extLst>
          </p:cNvPr>
          <p:cNvSpPr/>
          <p:nvPr/>
        </p:nvSpPr>
        <p:spPr>
          <a:xfrm>
            <a:off x="6045804" y="6021399"/>
            <a:ext cx="2125903" cy="253916"/>
          </a:xfrm>
          <a:prstGeom prst="rect">
            <a:avLst/>
          </a:prstGeom>
        </p:spPr>
        <p:txBody>
          <a:bodyPr wrap="none">
            <a:spAutoFit/>
          </a:bodyPr>
          <a:lstStyle/>
          <a:p>
            <a:pPr lvl="0" defTabSz="914400" fontAlgn="ctr">
              <a:spcBef>
                <a:spcPct val="0"/>
              </a:spcBef>
              <a:spcAft>
                <a:spcPct val="0"/>
              </a:spcAft>
              <a:defRPr/>
            </a:pPr>
            <a:r>
              <a:rPr kumimoji="1" lang="ja-JP" altLang="en-US" sz="1050" b="1" dirty="0">
                <a:solidFill>
                  <a:srgbClr val="3E3A39"/>
                </a:solidFill>
                <a:latin typeface="Meiryo UI" panose="020B0604030504040204" pitchFamily="50" charset="-128"/>
                <a:ea typeface="Meiryo UI" panose="020B0604030504040204" pitchFamily="50" charset="-128"/>
              </a:rPr>
              <a:t>好奇心旺盛で楽しいことを求める人</a:t>
            </a:r>
            <a:endParaRPr kumimoji="1" lang="ja-JP" altLang="en-US" sz="105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887893871"/>
      </p:ext>
    </p:extLst>
  </p:cSld>
  <p:clrMapOvr>
    <a:masterClrMapping/>
  </p:clrMapOvr>
</p:sld>
</file>

<file path=ppt/theme/theme1.xml><?xml version="1.0" encoding="utf-8"?>
<a:theme xmlns:a="http://schemas.openxmlformats.org/drawingml/2006/main" name="k'sらぼ">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9" id="{FB44D191-F37E-47CC-A288-54B10B78097E}" vid="{404ED320-B550-4266-BA3D-41BFA1503BA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4911</TotalTime>
  <Words>1746</Words>
  <Application>Microsoft Office PowerPoint</Application>
  <PresentationFormat>A4 210 x 297 mm</PresentationFormat>
  <Paragraphs>206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HGPｺﾞｼｯｸM</vt:lpstr>
      <vt:lpstr>Meiryo UI</vt:lpstr>
      <vt:lpstr>メイリオ</vt:lpstr>
      <vt:lpstr>游ゴシック</vt:lpstr>
      <vt:lpstr>Arial</vt:lpstr>
      <vt:lpstr>Calibri</vt:lpstr>
      <vt:lpstr>k'sらぼ</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小板橋 孝司</dc:creator>
  <cp:lastModifiedBy>小板橋 孝司</cp:lastModifiedBy>
  <cp:revision>542</cp:revision>
  <cp:lastPrinted>2021-04-14T23:51:38Z</cp:lastPrinted>
  <dcterms:created xsi:type="dcterms:W3CDTF">2021-03-01T09:47:19Z</dcterms:created>
  <dcterms:modified xsi:type="dcterms:W3CDTF">2021-06-28T10:35:55Z</dcterms:modified>
</cp:coreProperties>
</file>