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
  </p:handoutMasterIdLst>
  <p:sldIdLst>
    <p:sldId id="493" r:id="rId2"/>
    <p:sldId id="492" r:id="rId3"/>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DDC"/>
    <a:srgbClr val="CCCCFF"/>
    <a:srgbClr val="EA5550"/>
    <a:srgbClr val="FFCCCC"/>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3784" autoAdjust="0"/>
  </p:normalViewPr>
  <p:slideViewPr>
    <p:cSldViewPr snapToGrid="0">
      <p:cViewPr varScale="1">
        <p:scale>
          <a:sx n="63" d="100"/>
          <a:sy n="63" d="100"/>
        </p:scale>
        <p:origin x="1540" y="60"/>
      </p:cViewPr>
      <p:guideLst/>
    </p:cSldViewPr>
  </p:slideViewPr>
  <p:notesTextViewPr>
    <p:cViewPr>
      <p:scale>
        <a:sx n="1" d="1"/>
        <a:sy n="1" d="1"/>
      </p:scale>
      <p:origin x="0" y="0"/>
    </p:cViewPr>
  </p:notesTextViewPr>
  <p:notesViewPr>
    <p:cSldViewPr snapToGrid="0">
      <p:cViewPr varScale="1">
        <p:scale>
          <a:sx n="64" d="100"/>
          <a:sy n="64" d="100"/>
        </p:scale>
        <p:origin x="102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81AEF7B-FCDC-4370-8867-689CE25B58FB}"/>
              </a:ext>
            </a:extLst>
          </p:cNvPr>
          <p:cNvSpPr>
            <a:spLocks noGrp="1"/>
          </p:cNvSpPr>
          <p:nvPr>
            <p:ph type="hdr" sz="quarter"/>
          </p:nvPr>
        </p:nvSpPr>
        <p:spPr>
          <a:xfrm>
            <a:off x="0" y="0"/>
            <a:ext cx="4307046" cy="34193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B24816C4-6348-4262-B799-80CCE046639A}"/>
              </a:ext>
            </a:extLst>
          </p:cNvPr>
          <p:cNvSpPr>
            <a:spLocks noGrp="1"/>
          </p:cNvSpPr>
          <p:nvPr>
            <p:ph type="dt" sz="quarter" idx="1"/>
          </p:nvPr>
        </p:nvSpPr>
        <p:spPr>
          <a:xfrm>
            <a:off x="5630567" y="0"/>
            <a:ext cx="4307046" cy="341936"/>
          </a:xfrm>
          <a:prstGeom prst="rect">
            <a:avLst/>
          </a:prstGeom>
        </p:spPr>
        <p:txBody>
          <a:bodyPr vert="horz" lIns="91440" tIns="45720" rIns="91440" bIns="45720" rtlCol="0"/>
          <a:lstStyle>
            <a:lvl1pPr algn="r">
              <a:defRPr sz="1200"/>
            </a:lvl1pPr>
          </a:lstStyle>
          <a:p>
            <a:fld id="{FBDBC275-20CE-4A69-A26B-B1B9A96202CA}" type="datetimeFigureOut">
              <a:rPr kumimoji="1" lang="ja-JP" altLang="en-US" smtClean="0"/>
              <a:t>2021/6/28</a:t>
            </a:fld>
            <a:endParaRPr kumimoji="1" lang="ja-JP" altLang="en-US"/>
          </a:p>
        </p:txBody>
      </p:sp>
      <p:sp>
        <p:nvSpPr>
          <p:cNvPr id="4" name="フッター プレースホルダー 3">
            <a:extLst>
              <a:ext uri="{FF2B5EF4-FFF2-40B4-BE49-F238E27FC236}">
                <a16:creationId xmlns:a16="http://schemas.microsoft.com/office/drawing/2014/main" id="{C650EE60-FD63-4554-812C-3338F6E6CF0B}"/>
              </a:ext>
            </a:extLst>
          </p:cNvPr>
          <p:cNvSpPr>
            <a:spLocks noGrp="1"/>
          </p:cNvSpPr>
          <p:nvPr>
            <p:ph type="ftr" sz="quarter" idx="2"/>
          </p:nvPr>
        </p:nvSpPr>
        <p:spPr>
          <a:xfrm>
            <a:off x="0" y="6465265"/>
            <a:ext cx="4307046" cy="34193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C693BF1-5BCF-40C2-8F15-04B8C7D6DBB7}"/>
              </a:ext>
            </a:extLst>
          </p:cNvPr>
          <p:cNvSpPr>
            <a:spLocks noGrp="1"/>
          </p:cNvSpPr>
          <p:nvPr>
            <p:ph type="sldNum" sz="quarter" idx="3"/>
          </p:nvPr>
        </p:nvSpPr>
        <p:spPr>
          <a:xfrm>
            <a:off x="5630567" y="6465265"/>
            <a:ext cx="4307046" cy="341935"/>
          </a:xfrm>
          <a:prstGeom prst="rect">
            <a:avLst/>
          </a:prstGeom>
        </p:spPr>
        <p:txBody>
          <a:bodyPr vert="horz" lIns="91440" tIns="45720" rIns="91440" bIns="45720" rtlCol="0" anchor="b"/>
          <a:lstStyle>
            <a:lvl1pPr algn="r">
              <a:defRPr sz="1200"/>
            </a:lvl1pPr>
          </a:lstStyle>
          <a:p>
            <a:fld id="{D5FC0D96-1682-4E85-8285-F3DABDB03996}" type="slidenum">
              <a:rPr kumimoji="1" lang="ja-JP" altLang="en-US" smtClean="0"/>
              <a:t>‹#›</a:t>
            </a:fld>
            <a:endParaRPr kumimoji="1" lang="ja-JP" altLang="en-US"/>
          </a:p>
        </p:txBody>
      </p:sp>
    </p:spTree>
    <p:extLst>
      <p:ext uri="{BB962C8B-B14F-4D97-AF65-F5344CB8AC3E}">
        <p14:creationId xmlns:p14="http://schemas.microsoft.com/office/powerpoint/2010/main" val="42515394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211167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151282" y="2752824"/>
            <a:ext cx="7603435"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t"/>
          <a:lstStyle/>
          <a:p>
            <a:pPr algn="ctr"/>
            <a:r>
              <a:rPr kumimoji="1" lang="en-US" altLang="ja-JP" sz="6000" b="1" dirty="0" err="1">
                <a:solidFill>
                  <a:schemeClr val="tx1"/>
                </a:solidFill>
                <a:effectLst>
                  <a:glow rad="63500">
                    <a:schemeClr val="bg1">
                      <a:lumMod val="85000"/>
                    </a:schemeClr>
                  </a:glow>
                </a:effectLst>
                <a:latin typeface="+mn-ea"/>
                <a:ea typeface="+mn-ea"/>
              </a:rPr>
              <a:t>Topix</a:t>
            </a:r>
            <a:r>
              <a:rPr kumimoji="1" lang="en-US" altLang="ja-JP" sz="6000" b="1" dirty="0">
                <a:solidFill>
                  <a:schemeClr val="tx1"/>
                </a:solidFill>
                <a:effectLst>
                  <a:glow rad="63500">
                    <a:schemeClr val="bg1">
                      <a:lumMod val="85000"/>
                    </a:schemeClr>
                  </a:glow>
                </a:effectLst>
                <a:latin typeface="+mn-ea"/>
                <a:ea typeface="+mn-ea"/>
              </a:rPr>
              <a:t> dairy</a:t>
            </a:r>
          </a:p>
          <a:p>
            <a:pPr algn="ctr"/>
            <a:r>
              <a:rPr kumimoji="1" lang="en-US" altLang="ja-JP" sz="6000" b="1" dirty="0">
                <a:solidFill>
                  <a:schemeClr val="bg1">
                    <a:lumMod val="50000"/>
                  </a:schemeClr>
                </a:solidFill>
                <a:latin typeface="+mn-ea"/>
                <a:ea typeface="+mn-ea"/>
              </a:rPr>
              <a:t>&amp;</a:t>
            </a:r>
            <a:r>
              <a:rPr kumimoji="1" lang="en-US" altLang="ja-JP" sz="6000" b="1" dirty="0">
                <a:solidFill>
                  <a:schemeClr val="tx1"/>
                </a:solidFill>
                <a:latin typeface="+mn-ea"/>
                <a:ea typeface="+mn-ea"/>
              </a:rPr>
              <a:t> </a:t>
            </a:r>
            <a:r>
              <a:rPr kumimoji="1" lang="en-US" altLang="ja-JP" sz="6000" b="1" dirty="0">
                <a:solidFill>
                  <a:schemeClr val="tx1"/>
                </a:solidFill>
                <a:effectLst>
                  <a:glow rad="63500">
                    <a:schemeClr val="bg1">
                      <a:lumMod val="85000"/>
                    </a:schemeClr>
                  </a:glow>
                </a:effectLst>
                <a:latin typeface="+mn-ea"/>
                <a:ea typeface="+mn-ea"/>
              </a:rPr>
              <a:t>Journal</a:t>
            </a:r>
            <a:endParaRPr kumimoji="1" lang="ja-JP" altLang="en-US" sz="6000" b="1" dirty="0">
              <a:solidFill>
                <a:schemeClr val="tx1"/>
              </a:solidFill>
              <a:effectLst>
                <a:glow rad="63500">
                  <a:schemeClr val="bg1">
                    <a:lumMod val="85000"/>
                  </a:schemeClr>
                </a:glow>
              </a:effectLst>
              <a:latin typeface="+mn-ea"/>
              <a:ea typeface="+mn-ea"/>
            </a:endParaRP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今日の活動のポイント</a:t>
            </a:r>
          </a:p>
        </p:txBody>
      </p:sp>
      <p:sp>
        <p:nvSpPr>
          <p:cNvPr id="13" name="正方形/長方形 12">
            <a:extLst>
              <a:ext uri="{FF2B5EF4-FFF2-40B4-BE49-F238E27FC236}">
                <a16:creationId xmlns:a16="http://schemas.microsoft.com/office/drawing/2014/main" id="{1A851182-83DF-4718-9D43-7D5034E06B04}"/>
              </a:ext>
            </a:extLst>
          </p:cNvPr>
          <p:cNvSpPr/>
          <p:nvPr userDrawn="1"/>
        </p:nvSpPr>
        <p:spPr>
          <a:xfrm>
            <a:off x="20636" y="6513916"/>
            <a:ext cx="9864000" cy="323165"/>
          </a:xfrm>
          <a:prstGeom prst="rect">
            <a:avLst/>
          </a:prstGeom>
          <a:ln w="6350">
            <a:solidFill>
              <a:schemeClr val="bg1"/>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chemeClr val="bg1"/>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chemeClr val="bg1"/>
                </a:solidFill>
                <a:latin typeface="HGPｺﾞｼｯｸM" panose="020B0600000000000000" pitchFamily="50" charset="-128"/>
                <a:ea typeface="HGPｺﾞｼｯｸM" panose="020B0600000000000000" pitchFamily="50" charset="-128"/>
              </a:rPr>
              <a:t>URL</a:t>
            </a:r>
            <a:r>
              <a:rPr lang="ja-JP" altLang="en-US" sz="700" dirty="0">
                <a:solidFill>
                  <a:schemeClr val="bg1"/>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chemeClr val="bg1"/>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chemeClr val="bg1"/>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chemeClr val="bg1"/>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ja-JP" altLang="en-US" sz="700" b="0" i="0" dirty="0">
                <a:solidFill>
                  <a:schemeClr val="bg1"/>
                </a:solidFill>
                <a:effectLst/>
                <a:latin typeface="HGPｺﾞｼｯｸM" panose="020B0600000000000000" pitchFamily="50" charset="-128"/>
                <a:ea typeface="HGPｺﾞｼｯｸM" panose="020B0600000000000000" pitchFamily="50" charset="-128"/>
              </a:rPr>
              <a:t>）。</a:t>
            </a:r>
            <a:r>
              <a:rPr lang="ja-JP" altLang="en-US" sz="700" dirty="0">
                <a:solidFill>
                  <a:schemeClr val="bg1"/>
                </a:solidFill>
                <a:latin typeface="HGPｺﾞｼｯｸM" panose="020B0600000000000000" pitchFamily="50" charset="-128"/>
                <a:ea typeface="HGPｺﾞｼｯｸM" panose="020B0600000000000000" pitchFamily="50" charset="-128"/>
              </a:rPr>
              <a:t>　</a:t>
            </a:r>
            <a:r>
              <a:rPr lang="en-US" altLang="ja-JP" sz="700" b="0" i="0" dirty="0">
                <a:solidFill>
                  <a:schemeClr val="bg1"/>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solidFill>
                <a:latin typeface="HGPｺﾞｼｯｸM" panose="020B0600000000000000" pitchFamily="50" charset="-128"/>
                <a:ea typeface="HGPｺﾞｼｯｸM" panose="020B0600000000000000" pitchFamily="50" charset="-128"/>
              </a:rPr>
              <a:t>k’s</a:t>
            </a:r>
            <a:r>
              <a:rPr lang="ja-JP" altLang="en-US" sz="700" dirty="0">
                <a:solidFill>
                  <a:schemeClr val="bg1"/>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401886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004750" y="2800949"/>
            <a:ext cx="7920000"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ctr"/>
          <a:lstStyle/>
          <a:p>
            <a:pPr algn="ctr"/>
            <a:r>
              <a:rPr kumimoji="1" lang="ja-JP" altLang="en-US" sz="5400" b="1" dirty="0">
                <a:solidFill>
                  <a:schemeClr val="tx1"/>
                </a:solidFill>
                <a:effectLst>
                  <a:glow rad="63500">
                    <a:schemeClr val="bg1">
                      <a:lumMod val="85000"/>
                    </a:schemeClr>
                  </a:glow>
                </a:effectLst>
                <a:latin typeface="+mn-ea"/>
                <a:ea typeface="+mn-ea"/>
              </a:rPr>
              <a:t>今日の活動のポイント</a:t>
            </a: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en-US" altLang="ja-JP" sz="3200" b="1" i="0" u="none" strike="noStrike" kern="1200" cap="none" spc="0" normalizeH="0" baseline="0" noProof="0" dirty="0" err="1">
                <a:ln>
                  <a:noFill/>
                </a:ln>
                <a:solidFill>
                  <a:schemeClr val="bg1"/>
                </a:solidFill>
                <a:effectLst/>
                <a:uLnTx/>
                <a:uFillTx/>
                <a:latin typeface="メイリオ" pitchFamily="50" charset="-128"/>
                <a:ea typeface="メイリオ" pitchFamily="50" charset="-128"/>
              </a:rPr>
              <a:t>topix</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dairy</a:t>
            </a: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&amp; journal</a:t>
            </a:r>
          </a:p>
        </p:txBody>
      </p:sp>
      <p:sp>
        <p:nvSpPr>
          <p:cNvPr id="13" name="正方形/長方形 12">
            <a:extLst>
              <a:ext uri="{FF2B5EF4-FFF2-40B4-BE49-F238E27FC236}">
                <a16:creationId xmlns:a16="http://schemas.microsoft.com/office/drawing/2014/main" id="{B057D260-C34D-4429-8FF8-76013DB36D01}"/>
              </a:ext>
            </a:extLst>
          </p:cNvPr>
          <p:cNvSpPr/>
          <p:nvPr userDrawn="1"/>
        </p:nvSpPr>
        <p:spPr>
          <a:xfrm>
            <a:off x="20636" y="6513916"/>
            <a:ext cx="9864000" cy="323165"/>
          </a:xfrm>
          <a:prstGeom prst="rect">
            <a:avLst/>
          </a:prstGeom>
          <a:ln w="6350">
            <a:solidFill>
              <a:schemeClr val="bg1"/>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chemeClr val="bg1"/>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chemeClr val="bg1"/>
                </a:solidFill>
                <a:latin typeface="HGPｺﾞｼｯｸM" panose="020B0600000000000000" pitchFamily="50" charset="-128"/>
                <a:ea typeface="HGPｺﾞｼｯｸM" panose="020B0600000000000000" pitchFamily="50" charset="-128"/>
              </a:rPr>
              <a:t>URL</a:t>
            </a:r>
            <a:r>
              <a:rPr lang="ja-JP" altLang="en-US" sz="700" dirty="0">
                <a:solidFill>
                  <a:schemeClr val="bg1"/>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chemeClr val="bg1"/>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chemeClr val="bg1"/>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chemeClr val="bg1"/>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ja-JP" altLang="en-US" sz="700" b="0" i="0" dirty="0">
                <a:solidFill>
                  <a:schemeClr val="bg1"/>
                </a:solidFill>
                <a:effectLst/>
                <a:latin typeface="HGPｺﾞｼｯｸM" panose="020B0600000000000000" pitchFamily="50" charset="-128"/>
                <a:ea typeface="HGPｺﾞｼｯｸM" panose="020B0600000000000000" pitchFamily="50" charset="-128"/>
              </a:rPr>
              <a:t>）。</a:t>
            </a:r>
            <a:r>
              <a:rPr lang="ja-JP" altLang="en-US" sz="700" dirty="0">
                <a:solidFill>
                  <a:schemeClr val="bg1"/>
                </a:solidFill>
                <a:latin typeface="HGPｺﾞｼｯｸM" panose="020B0600000000000000" pitchFamily="50" charset="-128"/>
                <a:ea typeface="HGPｺﾞｼｯｸM" panose="020B0600000000000000" pitchFamily="50" charset="-128"/>
              </a:rPr>
              <a:t>　</a:t>
            </a:r>
            <a:r>
              <a:rPr lang="en-US" altLang="ja-JP" sz="700" b="0" i="0" dirty="0">
                <a:solidFill>
                  <a:schemeClr val="bg1"/>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solidFill>
                <a:latin typeface="HGPｺﾞｼｯｸM" panose="020B0600000000000000" pitchFamily="50" charset="-128"/>
                <a:ea typeface="HGPｺﾞｼｯｸM" panose="020B0600000000000000" pitchFamily="50" charset="-128"/>
              </a:rPr>
              <a:t>k’s</a:t>
            </a:r>
            <a:r>
              <a:rPr lang="ja-JP" altLang="en-US" sz="700" dirty="0">
                <a:solidFill>
                  <a:schemeClr val="bg1"/>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985828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3279913"/>
            <a:ext cx="9906000" cy="3578087"/>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2739913"/>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2739913"/>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2739913"/>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2882" y="2554406"/>
            <a:ext cx="8552329" cy="725507"/>
          </a:xfrm>
          <a:prstGeom prst="rect">
            <a:avLst/>
          </a:prstGeom>
        </p:spPr>
        <p:txBody>
          <a:bodyPr vert="horz" lIns="180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tx1"/>
                </a:solidFill>
                <a:effectLst/>
                <a:uLnTx/>
                <a:uFillTx/>
                <a:latin typeface="メイリオ" pitchFamily="50" charset="-128"/>
                <a:ea typeface="メイリオ" pitchFamily="50" charset="-128"/>
              </a:rPr>
              <a:t>タイトル</a:t>
            </a:r>
          </a:p>
        </p:txBody>
      </p:sp>
    </p:spTree>
    <p:extLst>
      <p:ext uri="{BB962C8B-B14F-4D97-AF65-F5344CB8AC3E}">
        <p14:creationId xmlns:p14="http://schemas.microsoft.com/office/powerpoint/2010/main" val="132534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55740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sら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AA1BF1EF-55BE-46A3-85A2-23EEB4D3D7B8}"/>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6" name="テキスト プレースホルダー 6">
            <a:extLst>
              <a:ext uri="{FF2B5EF4-FFF2-40B4-BE49-F238E27FC236}">
                <a16:creationId xmlns:a16="http://schemas.microsoft.com/office/drawing/2014/main" id="{EFE2599B-B20F-4B7B-ADBB-FD836DE0DB6E}"/>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10" name="タイトル 1">
            <a:extLst>
              <a:ext uri="{FF2B5EF4-FFF2-40B4-BE49-F238E27FC236}">
                <a16:creationId xmlns:a16="http://schemas.microsoft.com/office/drawing/2014/main" id="{89600600-E483-4A60-90B1-A22FED5109C1}"/>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11" name="Line 5">
            <a:extLst>
              <a:ext uri="{FF2B5EF4-FFF2-40B4-BE49-F238E27FC236}">
                <a16:creationId xmlns:a16="http://schemas.microsoft.com/office/drawing/2014/main" id="{87F2CC87-A68D-4F96-B288-4E36144F4DC4}"/>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215020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k'sらぼ">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9D57A36B-7FB0-44C7-90A3-B03CC107C6FF}"/>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6" name="テキスト プレースホルダー 6">
            <a:extLst>
              <a:ext uri="{FF2B5EF4-FFF2-40B4-BE49-F238E27FC236}">
                <a16:creationId xmlns:a16="http://schemas.microsoft.com/office/drawing/2014/main" id="{B8F20DC4-ED82-4264-9DF7-6488B7E38020}"/>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9" name="Line 5">
            <a:extLst>
              <a:ext uri="{FF2B5EF4-FFF2-40B4-BE49-F238E27FC236}">
                <a16:creationId xmlns:a16="http://schemas.microsoft.com/office/drawing/2014/main" id="{510DFC4A-F99F-4258-8515-3446B7716389}"/>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339096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k'sらぼ">
    <p:spTree>
      <p:nvGrpSpPr>
        <p:cNvPr id="1" name=""/>
        <p:cNvGrpSpPr/>
        <p:nvPr/>
      </p:nvGrpSpPr>
      <p:grpSpPr>
        <a:xfrm>
          <a:off x="0" y="0"/>
          <a:ext cx="0" cy="0"/>
          <a:chOff x="0" y="0"/>
          <a:chExt cx="0" cy="0"/>
        </a:xfrm>
      </p:grpSpPr>
      <p:sp>
        <p:nvSpPr>
          <p:cNvPr id="4" name="テキスト プレースホルダー 6">
            <a:extLst>
              <a:ext uri="{FF2B5EF4-FFF2-40B4-BE49-F238E27FC236}">
                <a16:creationId xmlns:a16="http://schemas.microsoft.com/office/drawing/2014/main" id="{C20A08DE-6013-4029-845C-C3531EEC0554}"/>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6" name="タイトル 1">
            <a:extLst>
              <a:ext uri="{FF2B5EF4-FFF2-40B4-BE49-F238E27FC236}">
                <a16:creationId xmlns:a16="http://schemas.microsoft.com/office/drawing/2014/main" id="{62B42BBB-94A6-4EB5-AEA4-5F2484FA2638}"/>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7" name="Line 5">
            <a:extLst>
              <a:ext uri="{FF2B5EF4-FFF2-40B4-BE49-F238E27FC236}">
                <a16:creationId xmlns:a16="http://schemas.microsoft.com/office/drawing/2014/main" id="{ACEBA7D7-F800-4E48-A6A3-DA874967A95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397222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2" y="125280"/>
            <a:ext cx="9751084"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3356009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3" y="125280"/>
            <a:ext cx="9440778"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
        <p:nvSpPr>
          <p:cNvPr id="6" name="スライド番号プレースホルダー 5">
            <a:extLst>
              <a:ext uri="{FF2B5EF4-FFF2-40B4-BE49-F238E27FC236}">
                <a16:creationId xmlns:a16="http://schemas.microsoft.com/office/drawing/2014/main" id="{E3EEED7C-B7DD-4103-BD3B-71BEF14EC775}"/>
              </a:ext>
            </a:extLst>
          </p:cNvPr>
          <p:cNvSpPr txBox="1">
            <a:spLocks/>
          </p:cNvSpPr>
          <p:nvPr userDrawn="1"/>
        </p:nvSpPr>
        <p:spPr>
          <a:xfrm>
            <a:off x="9494090" y="143280"/>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Tree>
    <p:extLst>
      <p:ext uri="{BB962C8B-B14F-4D97-AF65-F5344CB8AC3E}">
        <p14:creationId xmlns:p14="http://schemas.microsoft.com/office/powerpoint/2010/main" val="2939060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2" y="125280"/>
            <a:ext cx="9751084"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704260"/>
            <a:ext cx="9864000" cy="180000"/>
          </a:xfrm>
          <a:prstGeom prst="rect">
            <a:avLst/>
          </a:prstGeom>
          <a:ln w="6350">
            <a:noFill/>
          </a:ln>
        </p:spPr>
        <p:txBody>
          <a:bodyPr wrap="square" lIns="36000" tIns="0" rIns="36000" bIns="0" anchor="ctr">
            <a:noAutofit/>
          </a:bodyPr>
          <a:lstStyle/>
          <a:p>
            <a:pPr marL="0" marR="0" lvl="0" indent="0" algn="ctr"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contact</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r>
              <a:rPr lang="ja-JP" altLang="en-US"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endParaRPr kumimoji="1" lang="ja-JP" altLang="en-US" sz="700" b="0" i="0" u="none" strike="noStrike" kern="1200" cap="none" spc="0" normalizeH="0" baseline="0" noProof="0" dirty="0">
              <a:ln>
                <a:noFill/>
              </a:ln>
              <a:solidFill>
                <a:schemeClr val="bg1">
                  <a:lumMod val="65000"/>
                </a:schemeClr>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1054088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3" y="125280"/>
            <a:ext cx="9440778"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6" name="スライド番号プレースホルダー 5">
            <a:extLst>
              <a:ext uri="{FF2B5EF4-FFF2-40B4-BE49-F238E27FC236}">
                <a16:creationId xmlns:a16="http://schemas.microsoft.com/office/drawing/2014/main" id="{E3EEED7C-B7DD-4103-BD3B-71BEF14EC775}"/>
              </a:ext>
            </a:extLst>
          </p:cNvPr>
          <p:cNvSpPr txBox="1">
            <a:spLocks/>
          </p:cNvSpPr>
          <p:nvPr userDrawn="1"/>
        </p:nvSpPr>
        <p:spPr>
          <a:xfrm>
            <a:off x="9494090" y="143280"/>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8" name="正方形/長方形 7">
            <a:extLst>
              <a:ext uri="{FF2B5EF4-FFF2-40B4-BE49-F238E27FC236}">
                <a16:creationId xmlns:a16="http://schemas.microsoft.com/office/drawing/2014/main" id="{8626AC5E-F278-42B8-BA06-A5487FF564F9}"/>
              </a:ext>
            </a:extLst>
          </p:cNvPr>
          <p:cNvSpPr/>
          <p:nvPr userDrawn="1"/>
        </p:nvSpPr>
        <p:spPr>
          <a:xfrm>
            <a:off x="20636" y="6704260"/>
            <a:ext cx="9864000" cy="180000"/>
          </a:xfrm>
          <a:prstGeom prst="rect">
            <a:avLst/>
          </a:prstGeom>
          <a:ln w="6350">
            <a:noFill/>
          </a:ln>
        </p:spPr>
        <p:txBody>
          <a:bodyPr wrap="square" lIns="36000" tIns="0" rIns="36000" bIns="0" anchor="ctr">
            <a:noAutofit/>
          </a:bodyPr>
          <a:lstStyle/>
          <a:p>
            <a:pPr marL="0" marR="0" lvl="0" indent="0" algn="ctr"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contact</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r>
              <a:rPr lang="ja-JP" altLang="en-US"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endParaRPr kumimoji="1" lang="ja-JP" altLang="en-US" sz="700" b="0" i="0" u="none" strike="noStrike" kern="1200" cap="none" spc="0" normalizeH="0" baseline="0" noProof="0" dirty="0">
              <a:ln>
                <a:noFill/>
              </a:ln>
              <a:solidFill>
                <a:schemeClr val="bg1">
                  <a:lumMod val="65000"/>
                </a:schemeClr>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80036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7203369"/>
      </p:ext>
    </p:extLst>
  </p:cSld>
  <p:clrMap bg1="lt1" tx1="dk1" bg2="lt2" tx2="dk2" accent1="accent1" accent2="accent2" accent3="accent3" accent4="accent4" accent5="accent5" accent6="accent6" hlink="hlink" folHlink="folHlink"/>
  <p:sldLayoutIdLst>
    <p:sldLayoutId id="2147483662" r:id="rId1"/>
    <p:sldLayoutId id="2147483670" r:id="rId2"/>
    <p:sldLayoutId id="2147483661" r:id="rId3"/>
    <p:sldLayoutId id="2147483665" r:id="rId4"/>
    <p:sldLayoutId id="2147483666" r:id="rId5"/>
    <p:sldLayoutId id="2147483672" r:id="rId6"/>
    <p:sldLayoutId id="2147483671" r:id="rId7"/>
    <p:sldLayoutId id="2147483673" r:id="rId8"/>
    <p:sldLayoutId id="2147483674" r:id="rId9"/>
    <p:sldLayoutId id="2147483667" r:id="rId10"/>
    <p:sldLayoutId id="2147483669" r:id="rId11"/>
    <p:sldLayoutId id="2147483668"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hyperlink" Target="https://kanmuri.com/topics/1342"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DF8D6BD5-B5E7-47D8-BD65-1CCD564212A7}"/>
              </a:ext>
            </a:extLst>
          </p:cNvPr>
          <p:cNvSpPr>
            <a:spLocks noGrp="1"/>
          </p:cNvSpPr>
          <p:nvPr>
            <p:ph type="body" sz="quarter" idx="10"/>
          </p:nvPr>
        </p:nvSpPr>
        <p:spPr/>
        <p:txBody>
          <a:bodyPr/>
          <a:lstStyle/>
          <a:p>
            <a:pPr algn="r"/>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3</a:t>
            </a:r>
            <a:r>
              <a:rPr lang="ja-JP" altLang="en-US" dirty="0">
                <a:solidFill>
                  <a:schemeClr val="tx1"/>
                </a:solidFill>
              </a:rPr>
              <a:t>月度運営</a:t>
            </a:r>
            <a:endParaRPr kumimoji="1" lang="ja-JP" altLang="en-US" dirty="0"/>
          </a:p>
        </p:txBody>
      </p:sp>
      <p:sp>
        <p:nvSpPr>
          <p:cNvPr id="26" name="AutoShape 3">
            <a:extLst>
              <a:ext uri="{FF2B5EF4-FFF2-40B4-BE49-F238E27FC236}">
                <a16:creationId xmlns:a16="http://schemas.microsoft.com/office/drawing/2014/main" id="{1A5C8631-D143-4601-95AF-F16C54542A5E}"/>
              </a:ext>
            </a:extLst>
          </p:cNvPr>
          <p:cNvSpPr>
            <a:spLocks noChangeArrowheads="1"/>
          </p:cNvSpPr>
          <p:nvPr/>
        </p:nvSpPr>
        <p:spPr bwMode="auto">
          <a:xfrm>
            <a:off x="114299" y="631508"/>
            <a:ext cx="9754107" cy="492443"/>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sz="1600" b="1" dirty="0">
                <a:latin typeface="+mn-ea"/>
                <a:ea typeface="+mn-ea"/>
                <a:cs typeface="メイリオ" pitchFamily="50" charset="-128"/>
              </a:rPr>
              <a:t>3</a:t>
            </a:r>
            <a:r>
              <a:rPr lang="ja-JP" altLang="en-US" sz="1600" b="1" dirty="0">
                <a:latin typeface="+mn-ea"/>
                <a:ea typeface="+mn-ea"/>
                <a:cs typeface="メイリオ" pitchFamily="50" charset="-128"/>
              </a:rPr>
              <a:t>月度運営のチェックシート</a:t>
            </a:r>
            <a:r>
              <a:rPr lang="ja-JP" altLang="en-US" sz="1100" dirty="0">
                <a:latin typeface="Arial"/>
                <a:ea typeface="メイリオ" pitchFamily="50" charset="-128"/>
                <a:cs typeface="メイリオ" pitchFamily="50" charset="-128"/>
              </a:rPr>
              <a:t>（下記チェックシートの内容は、自組織の運営に合わせて自由に修正してください♪）</a:t>
            </a:r>
            <a:endParaRPr lang="ja-JP" altLang="en-US" sz="1600" dirty="0">
              <a:latin typeface="Arial"/>
              <a:ea typeface="メイリオ" pitchFamily="50" charset="-128"/>
              <a:cs typeface="メイリオ" pitchFamily="50" charset="-128"/>
            </a:endParaRPr>
          </a:p>
          <a:p>
            <a:pPr eaLnBrk="0" hangingPunct="0">
              <a:spcAft>
                <a:spcPts val="0"/>
              </a:spcAft>
              <a:defRPr/>
            </a:pPr>
            <a:endParaRPr lang="en-US" altLang="ja-JP" sz="1600" dirty="0">
              <a:solidFill>
                <a:srgbClr val="4D4D4D"/>
              </a:solidFill>
              <a:latin typeface="Arial"/>
              <a:ea typeface="メイリオ" pitchFamily="50" charset="-128"/>
              <a:cs typeface="メイリオ" pitchFamily="50" charset="-128"/>
            </a:endParaRPr>
          </a:p>
        </p:txBody>
      </p:sp>
      <p:sp>
        <p:nvSpPr>
          <p:cNvPr id="27" name="正方形/長方形 26">
            <a:extLst>
              <a:ext uri="{FF2B5EF4-FFF2-40B4-BE49-F238E27FC236}">
                <a16:creationId xmlns:a16="http://schemas.microsoft.com/office/drawing/2014/main" id="{1A7FC271-05D4-47BA-9DD8-5AF5A62D05F5}"/>
              </a:ext>
            </a:extLst>
          </p:cNvPr>
          <p:cNvSpPr/>
          <p:nvPr/>
        </p:nvSpPr>
        <p:spPr>
          <a:xfrm>
            <a:off x="0" y="244551"/>
            <a:ext cx="2611612" cy="338554"/>
          </a:xfrm>
          <a:prstGeom prst="rect">
            <a:avLst/>
          </a:prstGeom>
        </p:spPr>
        <p:txBody>
          <a:bodyPr wrap="none">
            <a:spAutoFit/>
          </a:bodyPr>
          <a:lstStyle/>
          <a:p>
            <a:r>
              <a:rPr lang="ja-JP" altLang="en-US" sz="1600" b="1" dirty="0">
                <a:solidFill>
                  <a:srgbClr val="4D4D4D"/>
                </a:solidFill>
                <a:latin typeface="Arial"/>
                <a:ea typeface="メイリオ" pitchFamily="50" charset="-128"/>
                <a:cs typeface="メイリオ" pitchFamily="50" charset="-128"/>
              </a:rPr>
              <a:t>日付：</a:t>
            </a:r>
            <a:r>
              <a:rPr lang="en-US" altLang="ja-JP" sz="1600" dirty="0">
                <a:solidFill>
                  <a:srgbClr val="4D4D4D"/>
                </a:solidFill>
                <a:latin typeface="Arial"/>
                <a:ea typeface="メイリオ" pitchFamily="50" charset="-128"/>
                <a:cs typeface="メイリオ" pitchFamily="50" charset="-128"/>
              </a:rPr>
              <a:t>2021</a:t>
            </a:r>
            <a:r>
              <a:rPr lang="ja-JP" altLang="en-US" sz="1100" dirty="0">
                <a:solidFill>
                  <a:srgbClr val="4D4D4D"/>
                </a:solidFill>
                <a:latin typeface="Arial"/>
                <a:ea typeface="メイリオ" pitchFamily="50" charset="-128"/>
                <a:cs typeface="メイリオ" pitchFamily="50" charset="-128"/>
              </a:rPr>
              <a:t>年 </a:t>
            </a:r>
            <a:r>
              <a:rPr lang="en-US" altLang="ja-JP" sz="1600" dirty="0">
                <a:solidFill>
                  <a:srgbClr val="4D4D4D"/>
                </a:solidFill>
                <a:latin typeface="Arial"/>
                <a:ea typeface="メイリオ" pitchFamily="50" charset="-128"/>
                <a:cs typeface="メイリオ" pitchFamily="50" charset="-128"/>
              </a:rPr>
              <a:t>2</a:t>
            </a:r>
            <a:r>
              <a:rPr lang="ja-JP" altLang="en-US" sz="1100" dirty="0">
                <a:solidFill>
                  <a:srgbClr val="4D4D4D"/>
                </a:solidFill>
                <a:latin typeface="Arial"/>
                <a:ea typeface="メイリオ" pitchFamily="50" charset="-128"/>
                <a:cs typeface="メイリオ" pitchFamily="50" charset="-128"/>
              </a:rPr>
              <a:t>月</a:t>
            </a:r>
            <a:r>
              <a:rPr lang="en-US" altLang="ja-JP" sz="1100" dirty="0">
                <a:solidFill>
                  <a:srgbClr val="4D4D4D"/>
                </a:solidFill>
                <a:latin typeface="Arial"/>
                <a:ea typeface="メイリオ" pitchFamily="50" charset="-128"/>
                <a:cs typeface="メイリオ" pitchFamily="50" charset="-128"/>
              </a:rPr>
              <a:t> </a:t>
            </a:r>
            <a:r>
              <a:rPr lang="en-US" altLang="ja-JP" sz="1600" dirty="0">
                <a:solidFill>
                  <a:srgbClr val="4D4D4D"/>
                </a:solidFill>
                <a:latin typeface="Arial"/>
                <a:ea typeface="メイリオ" pitchFamily="50" charset="-128"/>
                <a:cs typeface="メイリオ" pitchFamily="50" charset="-128"/>
              </a:rPr>
              <a:t>15</a:t>
            </a:r>
            <a:r>
              <a:rPr lang="ja-JP" altLang="en-US" sz="1100" dirty="0">
                <a:solidFill>
                  <a:srgbClr val="4D4D4D"/>
                </a:solidFill>
                <a:latin typeface="Arial"/>
                <a:ea typeface="メイリオ" pitchFamily="50" charset="-128"/>
                <a:cs typeface="メイリオ" pitchFamily="50" charset="-128"/>
              </a:rPr>
              <a:t>日（月）</a:t>
            </a:r>
            <a:endParaRPr lang="ja-JP" altLang="en-US" sz="1600" dirty="0"/>
          </a:p>
        </p:txBody>
      </p:sp>
      <p:sp>
        <p:nvSpPr>
          <p:cNvPr id="28" name="四角形: 角を丸くする 27">
            <a:extLst>
              <a:ext uri="{FF2B5EF4-FFF2-40B4-BE49-F238E27FC236}">
                <a16:creationId xmlns:a16="http://schemas.microsoft.com/office/drawing/2014/main" id="{32F12B17-C4E8-40A2-BC0D-56988891D846}"/>
              </a:ext>
            </a:extLst>
          </p:cNvPr>
          <p:cNvSpPr/>
          <p:nvPr/>
        </p:nvSpPr>
        <p:spPr>
          <a:xfrm>
            <a:off x="59635" y="22403"/>
            <a:ext cx="1764000" cy="252000"/>
          </a:xfrm>
          <a:prstGeom prst="roundRect">
            <a:avLst/>
          </a:prstGeom>
          <a:solidFill>
            <a:srgbClr val="FBDDDC"/>
          </a:solidFill>
          <a:ln w="19050">
            <a:solidFill>
              <a:srgbClr val="FBDDDC"/>
            </a:solidFill>
          </a:ln>
        </p:spPr>
        <p:txBody>
          <a:bodyPr wrap="square" lIns="0" tIns="0" rIns="0" bIns="0" anchor="ctr">
            <a:noAutofit/>
          </a:bodyPr>
          <a:lstStyle>
            <a:defPPr>
              <a:defRPr lang="ja-JP"/>
            </a:defPPr>
            <a:lvl1pPr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6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6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6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600" kern="1200">
                <a:solidFill>
                  <a:schemeClr val="tx1"/>
                </a:solidFill>
                <a:latin typeface="ＭＳ Ｐゴシック" charset="-128"/>
                <a:ea typeface="ＭＳ Ｐゴシック" charset="-128"/>
                <a:cs typeface="+mn-cs"/>
              </a:defRPr>
            </a:lvl9pPr>
          </a:lstStyle>
          <a:p>
            <a:pPr algn="ctr"/>
            <a:r>
              <a:rPr lang="ja-JP" altLang="en-US" sz="1400" b="1" dirty="0">
                <a:solidFill>
                  <a:srgbClr val="FF6562"/>
                </a:solidFill>
                <a:latin typeface="Meiryo UI" panose="020B0604030504040204" pitchFamily="50" charset="-128"/>
                <a:ea typeface="Meiryo UI" panose="020B0604030504040204" pitchFamily="50" charset="-128"/>
              </a:rPr>
              <a:t>日本経済新聞休刊日</a:t>
            </a:r>
            <a:endParaRPr lang="en-US" altLang="ja-JP" sz="1400" b="1" dirty="0">
              <a:solidFill>
                <a:srgbClr val="FF6562"/>
              </a:solidFill>
              <a:latin typeface="Meiryo UI" panose="020B0604030504040204" pitchFamily="50" charset="-128"/>
              <a:ea typeface="Meiryo UI" panose="020B0604030504040204" pitchFamily="50" charset="-128"/>
            </a:endParaRPr>
          </a:p>
        </p:txBody>
      </p:sp>
      <p:graphicFrame>
        <p:nvGraphicFramePr>
          <p:cNvPr id="30" name="表 29">
            <a:extLst>
              <a:ext uri="{FF2B5EF4-FFF2-40B4-BE49-F238E27FC236}">
                <a16:creationId xmlns:a16="http://schemas.microsoft.com/office/drawing/2014/main" id="{35530C95-34C1-4193-AB34-A305BF3DC2D0}"/>
              </a:ext>
            </a:extLst>
          </p:cNvPr>
          <p:cNvGraphicFramePr>
            <a:graphicFrameLocks noGrp="1"/>
          </p:cNvGraphicFramePr>
          <p:nvPr>
            <p:extLst>
              <p:ext uri="{D42A27DB-BD31-4B8C-83A1-F6EECF244321}">
                <p14:modId xmlns:p14="http://schemas.microsoft.com/office/powerpoint/2010/main" val="586912956"/>
              </p:ext>
            </p:extLst>
          </p:nvPr>
        </p:nvGraphicFramePr>
        <p:xfrm>
          <a:off x="185307" y="887725"/>
          <a:ext cx="9684000" cy="5796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目標設定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自組織の年責や表彰等の残数値の確認と共有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何でも共有、「見える化」が重要です★</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年度の締め切り項目の確認</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賞与や退職金、資格更改、</a:t>
                      </a:r>
                      <a:r>
                        <a:rPr lang="en-US" altLang="ja-JP" sz="900" b="0" i="0" u="none" strike="noStrike" dirty="0">
                          <a:solidFill>
                            <a:schemeClr val="tx1"/>
                          </a:solidFill>
                          <a:effectLst/>
                          <a:latin typeface="+mn-ea"/>
                          <a:ea typeface="+mn-ea"/>
                        </a:rPr>
                        <a:t>IQA</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5">
                  <a:txBody>
                    <a:bodyPr/>
                    <a:lstStyle/>
                    <a:p>
                      <a:pPr marL="0" indent="0" algn="ctr" fontAlgn="ctr">
                        <a:buFontTx/>
                        <a:buNone/>
                      </a:pPr>
                      <a:r>
                        <a:rPr lang="ja-JP" altLang="en-US" sz="1050" b="0" i="0" u="none" strike="noStrike" dirty="0">
                          <a:solidFill>
                            <a:schemeClr val="tx1"/>
                          </a:solidFill>
                          <a:effectLst/>
                          <a:latin typeface="+mn-ea"/>
                          <a:ea typeface="+mn-ea"/>
                        </a:rPr>
                        <a:t>スケジュール</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a:solidFill>
                            <a:schemeClr val="tx1"/>
                          </a:solidFill>
                          <a:effectLst/>
                          <a:latin typeface="+mn-ea"/>
                          <a:ea typeface="+mn-ea"/>
                        </a:rPr>
                        <a:t>3</a:t>
                      </a:r>
                      <a:r>
                        <a:rPr lang="ja-JP" altLang="en-US" sz="1050" b="0" i="0" u="none" strike="noStrike">
                          <a:solidFill>
                            <a:schemeClr val="tx1"/>
                          </a:solidFill>
                          <a:effectLst/>
                          <a:latin typeface="+mn-ea"/>
                          <a:ea typeface="+mn-ea"/>
                        </a:rPr>
                        <a:t>月度の締め切り日の確認</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年度末の会社は、締切日が異なるケースがあります。新入社員を含め全体で共有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20851"/>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050" b="0" i="0" u="none" strike="noStrike">
                          <a:solidFill>
                            <a:schemeClr val="tx1"/>
                          </a:solidFill>
                          <a:effectLst/>
                          <a:latin typeface="+mn-ea"/>
                          <a:ea typeface="+mn-ea"/>
                        </a:rPr>
                        <a:t>早期稼働・ラップの設定等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施策やリストアップ整備の時間、未達成者へのフォローの締め切りと事前のアナウス</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この日までに、ここまでの目標（ラップ）が未達成だったら、今月はみんなでこれをする等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0265906"/>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幹部とのスケジュールの共有（含自身の予定）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a:solidFill>
                            <a:schemeClr val="tx1"/>
                          </a:solidFill>
                          <a:effectLst/>
                          <a:latin typeface="+mn-ea"/>
                          <a:ea typeface="+mn-ea"/>
                        </a:rPr>
                        <a:t>イベントや会議だけでなく、リーダー（自分自身）のスケジュールは、明示しておきましょう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5147102"/>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事務職員さんとのコミュニケーションの日の設定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私たちの活動を支えてくれているバックオフィス部門。日々のコミュニケーションだけでなく、労いの場や、差し入れ等工夫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5806160"/>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後援者対策やイベントの準備と共有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コロナ禍でのオンライン対応や、自治体の企画への積極参加、オンラインコミュニティーへのアンテナ、ハガキ（手紙）等の積極活用等、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4329107"/>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6">
                  <a:txBody>
                    <a:bodyPr/>
                    <a:lstStyle/>
                    <a:p>
                      <a:pPr marL="0" indent="0" algn="ctr" fontAlgn="ctr">
                        <a:buFontTx/>
                        <a:buNone/>
                      </a:pPr>
                      <a:r>
                        <a:rPr lang="ja-JP" altLang="en-US" sz="1050" b="0" i="0" u="none" strike="noStrike" dirty="0">
                          <a:solidFill>
                            <a:schemeClr val="tx1"/>
                          </a:solidFill>
                          <a:effectLst/>
                          <a:latin typeface="+mn-ea"/>
                          <a:ea typeface="+mn-ea"/>
                        </a:rPr>
                        <a:t>運営</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活動物資の準備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3</a:t>
                      </a:r>
                      <a:r>
                        <a:rPr lang="ja-JP" altLang="en-US" sz="900" b="0" i="0" u="none" strike="noStrike" dirty="0">
                          <a:solidFill>
                            <a:schemeClr val="tx1"/>
                          </a:solidFill>
                          <a:effectLst/>
                          <a:latin typeface="+mn-ea"/>
                          <a:ea typeface="+mn-ea"/>
                        </a:rPr>
                        <a:t>月</a:t>
                      </a:r>
                      <a:r>
                        <a:rPr lang="en-US" altLang="ja-JP" sz="900" b="0" i="0" u="none" strike="noStrike" dirty="0">
                          <a:solidFill>
                            <a:schemeClr val="tx1"/>
                          </a:solidFill>
                          <a:effectLst/>
                          <a:latin typeface="+mn-ea"/>
                          <a:ea typeface="+mn-ea"/>
                        </a:rPr>
                        <a:t>11</a:t>
                      </a:r>
                      <a:r>
                        <a:rPr lang="ja-JP" altLang="en-US" sz="900" b="0" i="0" u="none" strike="noStrike" dirty="0">
                          <a:solidFill>
                            <a:schemeClr val="tx1"/>
                          </a:solidFill>
                          <a:effectLst/>
                          <a:latin typeface="+mn-ea"/>
                          <a:ea typeface="+mn-ea"/>
                        </a:rPr>
                        <a:t>日で東日本大震災から</a:t>
                      </a:r>
                      <a:r>
                        <a:rPr lang="en-US" altLang="ja-JP" sz="900" b="0" i="0" u="none" strike="noStrike" dirty="0">
                          <a:solidFill>
                            <a:schemeClr val="tx1"/>
                          </a:solidFill>
                          <a:effectLst/>
                          <a:latin typeface="+mn-ea"/>
                          <a:ea typeface="+mn-ea"/>
                        </a:rPr>
                        <a:t>10</a:t>
                      </a:r>
                      <a:r>
                        <a:rPr lang="ja-JP" altLang="en-US" sz="900" b="0" i="0" u="none" strike="noStrike" dirty="0">
                          <a:solidFill>
                            <a:schemeClr val="tx1"/>
                          </a:solidFill>
                          <a:effectLst/>
                          <a:latin typeface="+mn-ea"/>
                          <a:ea typeface="+mn-ea"/>
                        </a:rPr>
                        <a:t>年目。震災グッズ等や</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3</a:t>
                      </a:r>
                      <a:r>
                        <a:rPr lang="ja-JP" altLang="en-US" sz="900" b="0" i="0" u="none" strike="noStrike" dirty="0">
                          <a:solidFill>
                            <a:schemeClr val="tx1"/>
                          </a:solidFill>
                          <a:effectLst/>
                          <a:latin typeface="+mn-ea"/>
                          <a:ea typeface="+mn-ea"/>
                        </a:rPr>
                        <a:t>月はスギ花粉のピークでもあるので、マスクやタオル、ティッシュ等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33893737"/>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経営資金の計画的運営と、透明性確保</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a:solidFill>
                            <a:schemeClr val="tx1"/>
                          </a:solidFill>
                          <a:effectLst/>
                          <a:latin typeface="+mn-ea"/>
                          <a:ea typeface="+mn-ea"/>
                        </a:rPr>
                        <a:t>年度末ということで、次年度を見据えた経営資金の計画</a:t>
                      </a:r>
                      <a:endParaRPr lang="en-US" altLang="ja-JP" sz="900" b="0" i="0" u="none" strike="noStrike">
                        <a:solidFill>
                          <a:schemeClr val="tx1"/>
                        </a:solidFill>
                        <a:effectLst/>
                        <a:latin typeface="+mn-ea"/>
                        <a:ea typeface="+mn-ea"/>
                      </a:endParaRPr>
                    </a:p>
                    <a:p>
                      <a:pPr marL="0" indent="0" algn="l" fontAlgn="ctr">
                        <a:buFont typeface="Arial" panose="020B0604020202020204" pitchFamily="34" charset="0"/>
                        <a:buNone/>
                      </a:pPr>
                      <a:r>
                        <a:rPr lang="en-US" altLang="ja-JP" sz="900" b="0" i="0" u="none" strike="noStrike">
                          <a:solidFill>
                            <a:schemeClr val="tx1"/>
                          </a:solidFill>
                          <a:effectLst/>
                          <a:latin typeface="+mn-ea"/>
                          <a:ea typeface="+mn-ea"/>
                        </a:rPr>
                        <a:t>※</a:t>
                      </a:r>
                      <a:r>
                        <a:rPr lang="ja-JP" altLang="en-US" sz="900" b="0" i="0" u="none" strike="noStrike">
                          <a:solidFill>
                            <a:schemeClr val="tx1"/>
                          </a:solidFill>
                          <a:effectLst/>
                          <a:latin typeface="+mn-ea"/>
                          <a:ea typeface="+mn-ea"/>
                        </a:rPr>
                        <a:t>年度末でいつもの月と経営資金の支給体制が変わる会社もあるので注意</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59982"/>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子どもの進学を見据えた各種対策</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a:solidFill>
                            <a:schemeClr val="tx1"/>
                          </a:solidFill>
                          <a:effectLst/>
                          <a:latin typeface="+mn-ea"/>
                          <a:ea typeface="+mn-ea"/>
                        </a:rPr>
                        <a:t>子どものいる親は、何かと忙しい月。お客さまだけでなく、自組織の従業員もフォロー</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6274385"/>
                  </a:ext>
                </a:extLst>
              </a:tr>
              <a:tr h="324000">
                <a:tc>
                  <a:txBody>
                    <a:bodyPr/>
                    <a:lstStyle/>
                    <a:p>
                      <a:pPr algn="ctr" fontAlgn="ctr"/>
                      <a:r>
                        <a:rPr lang="en-US" altLang="ja-JP" sz="1200" b="0" i="0" u="none" strike="noStrike" dirty="0">
                          <a:solidFill>
                            <a:srgbClr val="000000"/>
                          </a:solidFill>
                          <a:effectLst/>
                          <a:latin typeface="+mn-ea"/>
                          <a:ea typeface="+mn-ea"/>
                        </a:rPr>
                        <a:t>11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ホワイトデーの有効活用</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普段コミュニケーションが取れていない・取れづらい人へのきっかけや</a:t>
                      </a:r>
                      <a:endParaRPr kumimoji="1" lang="en-US" altLang="ja-JP" sz="900" dirty="0">
                        <a:latin typeface="+mn-ea"/>
                        <a:ea typeface="+mn-ea"/>
                      </a:endParaRPr>
                    </a:p>
                    <a:p>
                      <a:r>
                        <a:rPr kumimoji="1" lang="ja-JP" altLang="en-US" sz="900" dirty="0">
                          <a:latin typeface="+mn-ea"/>
                          <a:ea typeface="+mn-ea"/>
                        </a:rPr>
                        <a:t>活動物資等への有効活用</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9404497"/>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モチベーション管理の先回り（誰が落ち込んでいる？）</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en-US" altLang="ja-JP" sz="900">
                          <a:latin typeface="+mn-ea"/>
                          <a:ea typeface="+mn-ea"/>
                        </a:rPr>
                        <a:t>2</a:t>
                      </a:r>
                      <a:r>
                        <a:rPr kumimoji="1" lang="ja-JP" altLang="en-US" sz="900">
                          <a:latin typeface="+mn-ea"/>
                          <a:ea typeface="+mn-ea"/>
                        </a:rPr>
                        <a:t>月のお給料が少ない、子どもの進学で悩んでいる、思うように活動に集中できていない等、悩みはさまざま。悩みの大きさを自分の主観で判断せず、相手の立場で感じましょう</a:t>
                      </a:r>
                      <a:endParaRPr kumimoji="1" lang="ja-JP" altLang="en-US" sz="900"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88862685"/>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朝礼の計画、それにともなう準備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教育（きょういく）朝礼が、今日行く（きょういく）朝礼になっていますか？自分（リーダー）の言葉は、伝わっていますか？朝の貴重な時間、しっかりと事前準備のうえ臨む！</a:t>
                      </a:r>
                      <a:endParaRPr kumimoji="1" lang="en-US" altLang="ja-JP" sz="900"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r h="324000">
                <a:tc>
                  <a:txBody>
                    <a:bodyPr/>
                    <a:lstStyle/>
                    <a:p>
                      <a:pPr algn="ctr" fontAlgn="ctr"/>
                      <a:r>
                        <a:rPr lang="en-US" altLang="ja-JP" sz="1200" b="0" i="0" u="none" strike="noStrike" dirty="0">
                          <a:solidFill>
                            <a:srgbClr val="000000"/>
                          </a:solidFill>
                          <a:effectLst/>
                          <a:latin typeface="+mn-ea"/>
                          <a:ea typeface="+mn-ea"/>
                        </a:rPr>
                        <a:t>14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indent="0" algn="ctr" fontAlgn="ctr">
                        <a:buFontTx/>
                        <a:buNone/>
                      </a:pPr>
                      <a:r>
                        <a:rPr lang="ja-JP" altLang="en-US" sz="1050" b="0" i="0" u="none" strike="noStrike" dirty="0">
                          <a:solidFill>
                            <a:schemeClr val="tx1"/>
                          </a:solidFill>
                          <a:effectLst/>
                          <a:latin typeface="+mn-ea"/>
                          <a:ea typeface="+mn-ea"/>
                        </a:rPr>
                        <a:t>法人･相続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「確定申告」を意識した</a:t>
                      </a:r>
                      <a:r>
                        <a:rPr lang="en-US" altLang="ja-JP" sz="1050" b="0" i="0" u="none" strike="noStrike">
                          <a:solidFill>
                            <a:schemeClr val="tx1"/>
                          </a:solidFill>
                          <a:effectLst/>
                          <a:latin typeface="+mn-ea"/>
                          <a:ea typeface="+mn-ea"/>
                        </a:rPr>
                        <a:t>2021</a:t>
                      </a:r>
                      <a:r>
                        <a:rPr lang="ja-JP" altLang="en-US" sz="1050" b="0" i="0" u="none" strike="noStrike">
                          <a:solidFill>
                            <a:schemeClr val="tx1"/>
                          </a:solidFill>
                          <a:effectLst/>
                          <a:latin typeface="+mn-ea"/>
                          <a:ea typeface="+mn-ea"/>
                        </a:rPr>
                        <a:t>年度の各種税金対策</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en-US" altLang="ja-JP" sz="900" dirty="0">
                          <a:latin typeface="+mn-ea"/>
                          <a:ea typeface="+mn-ea"/>
                        </a:rPr>
                        <a:t>2</a:t>
                      </a:r>
                      <a:r>
                        <a:rPr kumimoji="1" lang="ja-JP" altLang="en-US" sz="900" dirty="0">
                          <a:latin typeface="+mn-ea"/>
                          <a:ea typeface="+mn-ea"/>
                        </a:rPr>
                        <a:t>月</a:t>
                      </a:r>
                      <a:r>
                        <a:rPr kumimoji="1" lang="en-US" altLang="ja-JP" sz="900" dirty="0">
                          <a:latin typeface="+mn-ea"/>
                          <a:ea typeface="+mn-ea"/>
                        </a:rPr>
                        <a:t>1</a:t>
                      </a:r>
                      <a:r>
                        <a:rPr kumimoji="1" lang="ja-JP" altLang="en-US" sz="900" dirty="0">
                          <a:latin typeface="+mn-ea"/>
                          <a:ea typeface="+mn-ea"/>
                        </a:rPr>
                        <a:t>日からの贈与税確定申告等、相続対策だけでなく、各種税金対策等をお客さまの状況を確認のうえタックスプランニング</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44893670"/>
                  </a:ext>
                </a:extLst>
              </a:tr>
              <a:tr h="324000">
                <a:tc>
                  <a:txBody>
                    <a:bodyPr/>
                    <a:lstStyle/>
                    <a:p>
                      <a:pPr algn="ctr" fontAlgn="ctr"/>
                      <a:r>
                        <a:rPr lang="en-US" altLang="ja-JP" sz="1200" b="0" i="0" u="none" strike="noStrike" dirty="0">
                          <a:solidFill>
                            <a:srgbClr val="000000"/>
                          </a:solidFill>
                          <a:effectLst/>
                          <a:latin typeface="+mn-ea"/>
                          <a:ea typeface="+mn-ea"/>
                        </a:rPr>
                        <a:t>15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決算状況の確認と対策</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en-US" altLang="ja-JP" sz="900" dirty="0">
                          <a:latin typeface="+mn-ea"/>
                          <a:ea typeface="+mn-ea"/>
                        </a:rPr>
                        <a:t>3</a:t>
                      </a:r>
                      <a:r>
                        <a:rPr kumimoji="1" lang="ja-JP" altLang="en-US" sz="900" dirty="0">
                          <a:latin typeface="+mn-ea"/>
                          <a:ea typeface="+mn-ea"/>
                        </a:rPr>
                        <a:t>月度は決算月の企業が一年で一番多い月（約</a:t>
                      </a:r>
                      <a:r>
                        <a:rPr kumimoji="1" lang="en-US" altLang="ja-JP" sz="900" dirty="0">
                          <a:latin typeface="+mn-ea"/>
                          <a:ea typeface="+mn-ea"/>
                        </a:rPr>
                        <a:t>3</a:t>
                      </a:r>
                      <a:r>
                        <a:rPr kumimoji="1" lang="ja-JP" altLang="en-US" sz="900" dirty="0">
                          <a:latin typeface="+mn-ea"/>
                          <a:ea typeface="+mn-ea"/>
                        </a:rPr>
                        <a:t>割の企業）。しっかりと確認のうえ、需用を捉えましょう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28539165"/>
                  </a:ext>
                </a:extLst>
              </a:tr>
              <a:tr h="324000">
                <a:tc>
                  <a:txBody>
                    <a:bodyPr/>
                    <a:lstStyle/>
                    <a:p>
                      <a:pPr algn="ctr" fontAlgn="ctr"/>
                      <a:r>
                        <a:rPr lang="en-US" altLang="ja-JP" sz="1200" b="0" i="0" u="none" strike="noStrike" dirty="0">
                          <a:solidFill>
                            <a:srgbClr val="000000"/>
                          </a:solidFill>
                          <a:effectLst/>
                          <a:latin typeface="+mn-ea"/>
                          <a:ea typeface="+mn-ea"/>
                        </a:rPr>
                        <a:t>16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indent="0" algn="ctr" fontAlgn="ctr">
                        <a:buFontTx/>
                        <a:buNone/>
                      </a:pPr>
                      <a:r>
                        <a:rPr lang="ja-JP" altLang="en-US" sz="1050" b="0" i="0" u="none" strike="noStrike" dirty="0">
                          <a:solidFill>
                            <a:schemeClr val="tx1"/>
                          </a:solidFill>
                          <a:effectLst/>
                          <a:latin typeface="+mn-ea"/>
                          <a:ea typeface="+mn-ea"/>
                        </a:rPr>
                        <a:t>次年度準備</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a:solidFill>
                            <a:schemeClr val="tx1"/>
                          </a:solidFill>
                          <a:effectLst/>
                          <a:latin typeface="+mn-ea"/>
                          <a:ea typeface="+mn-ea"/>
                        </a:rPr>
                        <a:t>2021</a:t>
                      </a:r>
                      <a:r>
                        <a:rPr lang="ja-JP" altLang="en-US" sz="1050" b="0" i="0" u="none" strike="noStrike">
                          <a:solidFill>
                            <a:schemeClr val="tx1"/>
                          </a:solidFill>
                          <a:effectLst/>
                          <a:latin typeface="+mn-ea"/>
                          <a:ea typeface="+mn-ea"/>
                        </a:rPr>
                        <a:t>年度の目標の仮設定（</a:t>
                      </a:r>
                      <a:r>
                        <a:rPr lang="en-US" altLang="ja-JP" sz="1050" b="0" i="0" u="none" strike="noStrike">
                          <a:solidFill>
                            <a:schemeClr val="tx1"/>
                          </a:solidFill>
                          <a:effectLst/>
                          <a:latin typeface="+mn-ea"/>
                          <a:ea typeface="+mn-ea"/>
                        </a:rPr>
                        <a:t>2021</a:t>
                      </a:r>
                      <a:r>
                        <a:rPr lang="ja-JP" altLang="en-US" sz="1050" b="0" i="0" u="none" strike="noStrike">
                          <a:solidFill>
                            <a:schemeClr val="tx1"/>
                          </a:solidFill>
                          <a:effectLst/>
                          <a:latin typeface="+mn-ea"/>
                          <a:ea typeface="+mn-ea"/>
                        </a:rPr>
                        <a:t>年</a:t>
                      </a:r>
                      <a:r>
                        <a:rPr lang="en-US" altLang="ja-JP" sz="1050" b="0" i="0" u="none" strike="noStrike">
                          <a:solidFill>
                            <a:schemeClr val="tx1"/>
                          </a:solidFill>
                          <a:effectLst/>
                          <a:latin typeface="+mn-ea"/>
                          <a:ea typeface="+mn-ea"/>
                        </a:rPr>
                        <a:t>4</a:t>
                      </a:r>
                      <a:r>
                        <a:rPr lang="ja-JP" altLang="en-US" sz="1050" b="0" i="0" u="none" strike="noStrike">
                          <a:solidFill>
                            <a:schemeClr val="tx1"/>
                          </a:solidFill>
                          <a:effectLst/>
                          <a:latin typeface="+mn-ea"/>
                          <a:ea typeface="+mn-ea"/>
                        </a:rPr>
                        <a:t>月）</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en-US" altLang="ja-JP" sz="900" dirty="0">
                          <a:latin typeface="+mn-ea"/>
                          <a:ea typeface="+mn-ea"/>
                        </a:rPr>
                        <a:t>3</a:t>
                      </a:r>
                      <a:r>
                        <a:rPr kumimoji="1" lang="ja-JP" altLang="en-US" sz="900" dirty="0">
                          <a:latin typeface="+mn-ea"/>
                          <a:ea typeface="+mn-ea"/>
                        </a:rPr>
                        <a:t>月度を早々に終わらせた、もしくは終わらせているひと（組織）に対して、一日でも早く次に進んでもらえるよう、早めの設定を徹底</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5577499"/>
                  </a:ext>
                </a:extLst>
              </a:tr>
              <a:tr h="324000">
                <a:tc>
                  <a:txBody>
                    <a:bodyPr/>
                    <a:lstStyle/>
                    <a:p>
                      <a:pPr algn="ctr" fontAlgn="ctr"/>
                      <a:r>
                        <a:rPr lang="en-US" altLang="ja-JP" sz="1200" b="0" i="0" u="none" strike="noStrike" dirty="0">
                          <a:solidFill>
                            <a:srgbClr val="000000"/>
                          </a:solidFill>
                          <a:effectLst/>
                          <a:latin typeface="+mn-ea"/>
                          <a:ea typeface="+mn-ea"/>
                        </a:rPr>
                        <a:t>17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次年度を見据えた組織・体制創り</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自組織の全員が主役（主動）として働けるように、ここの特徴を把握のうえ役割分担。</a:t>
                      </a:r>
                      <a:endParaRPr kumimoji="1" lang="en-US" altLang="ja-JP" sz="900" dirty="0">
                        <a:latin typeface="+mn-ea"/>
                        <a:ea typeface="+mn-ea"/>
                      </a:endParaRPr>
                    </a:p>
                    <a:p>
                      <a:r>
                        <a:rPr kumimoji="1" lang="ja-JP" altLang="en-US" sz="900" dirty="0">
                          <a:latin typeface="+mn-ea"/>
                          <a:ea typeface="+mn-ea"/>
                        </a:rPr>
                        <a:t>会社の組織体にとらわれることのない小委員会の設置等の工夫も</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7579874"/>
                  </a:ext>
                </a:extLst>
              </a:tr>
            </a:tbl>
          </a:graphicData>
        </a:graphic>
      </p:graphicFrame>
    </p:spTree>
    <p:extLst>
      <p:ext uri="{BB962C8B-B14F-4D97-AF65-F5344CB8AC3E}">
        <p14:creationId xmlns:p14="http://schemas.microsoft.com/office/powerpoint/2010/main" val="557388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DF8D6BD5-B5E7-47D8-BD65-1CCD564212A7}"/>
              </a:ext>
            </a:extLst>
          </p:cNvPr>
          <p:cNvSpPr>
            <a:spLocks noGrp="1"/>
          </p:cNvSpPr>
          <p:nvPr>
            <p:ph type="body" sz="quarter" idx="10"/>
          </p:nvPr>
        </p:nvSpPr>
        <p:spPr/>
        <p:txBody>
          <a:bodyPr/>
          <a:lstStyle/>
          <a:p>
            <a:pPr algn="r"/>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3</a:t>
            </a:r>
            <a:r>
              <a:rPr lang="ja-JP" altLang="en-US" dirty="0">
                <a:solidFill>
                  <a:schemeClr val="tx1"/>
                </a:solidFill>
              </a:rPr>
              <a:t>月度優先訪問先ヒント</a:t>
            </a:r>
            <a:endParaRPr kumimoji="1" lang="ja-JP" altLang="en-US" dirty="0"/>
          </a:p>
        </p:txBody>
      </p:sp>
      <p:sp>
        <p:nvSpPr>
          <p:cNvPr id="75" name="AutoShape 3">
            <a:extLst>
              <a:ext uri="{FF2B5EF4-FFF2-40B4-BE49-F238E27FC236}">
                <a16:creationId xmlns:a16="http://schemas.microsoft.com/office/drawing/2014/main" id="{D004BD64-8729-4B77-8D69-B3A7D5853491}"/>
              </a:ext>
            </a:extLst>
          </p:cNvPr>
          <p:cNvSpPr>
            <a:spLocks noChangeArrowheads="1"/>
          </p:cNvSpPr>
          <p:nvPr/>
        </p:nvSpPr>
        <p:spPr bwMode="auto">
          <a:xfrm>
            <a:off x="114300" y="651828"/>
            <a:ext cx="9677400" cy="246221"/>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sz="1600" b="1" dirty="0">
                <a:latin typeface="+mn-ea"/>
                <a:cs typeface="メイリオ" pitchFamily="50" charset="-128"/>
              </a:rPr>
              <a:t>3</a:t>
            </a:r>
            <a:r>
              <a:rPr lang="ja-JP" altLang="en-US" sz="1600" b="1" dirty="0">
                <a:latin typeface="+mn-ea"/>
                <a:ea typeface="+mn-ea"/>
                <a:cs typeface="メイリオ" pitchFamily="50" charset="-128"/>
              </a:rPr>
              <a:t>月度の優先訪問先ヒント</a:t>
            </a:r>
            <a:r>
              <a:rPr lang="ja-JP" altLang="en-US" sz="1100" dirty="0">
                <a:latin typeface="+mn-ea"/>
                <a:ea typeface="+mn-ea"/>
                <a:cs typeface="メイリオ" pitchFamily="50" charset="-128"/>
              </a:rPr>
              <a:t>（下記チェックシートの内容は、自身の運営に合わせて自由に修正してください♪）</a:t>
            </a:r>
            <a:endParaRPr lang="ja-JP" altLang="en-US" sz="1600" dirty="0">
              <a:latin typeface="+mn-ea"/>
              <a:ea typeface="+mn-ea"/>
              <a:cs typeface="メイリオ" pitchFamily="50" charset="-128"/>
            </a:endParaRPr>
          </a:p>
        </p:txBody>
      </p:sp>
      <p:graphicFrame>
        <p:nvGraphicFramePr>
          <p:cNvPr id="96" name="表 95">
            <a:extLst>
              <a:ext uri="{FF2B5EF4-FFF2-40B4-BE49-F238E27FC236}">
                <a16:creationId xmlns:a16="http://schemas.microsoft.com/office/drawing/2014/main" id="{D42CE517-14B9-4C55-942A-710F2E37AA0E}"/>
              </a:ext>
            </a:extLst>
          </p:cNvPr>
          <p:cNvGraphicFramePr>
            <a:graphicFrameLocks noGrp="1"/>
          </p:cNvGraphicFramePr>
          <p:nvPr>
            <p:extLst>
              <p:ext uri="{D42A27DB-BD31-4B8C-83A1-F6EECF244321}">
                <p14:modId xmlns:p14="http://schemas.microsoft.com/office/powerpoint/2010/main" val="1612752728"/>
              </p:ext>
            </p:extLst>
          </p:nvPr>
        </p:nvGraphicFramePr>
        <p:xfrm>
          <a:off x="185307" y="877565"/>
          <a:ext cx="9684000" cy="4824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年齢</a:t>
                      </a:r>
                      <a:endParaRPr lang="en-US" altLang="ja-JP" sz="1050" b="0" i="0" u="none" strike="noStrike" dirty="0">
                        <a:solidFill>
                          <a:schemeClr val="tx1"/>
                        </a:solidFill>
                        <a:effectLst/>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・節目</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被年齢アップのお客さま・</a:t>
                      </a:r>
                      <a:r>
                        <a:rPr lang="en-US" altLang="ja-JP" sz="1050" b="0" i="0" u="none" strike="noStrike" dirty="0">
                          <a:solidFill>
                            <a:schemeClr val="tx1"/>
                          </a:solidFill>
                          <a:effectLst/>
                          <a:latin typeface="+mn-ea"/>
                          <a:ea typeface="+mn-ea"/>
                        </a:rPr>
                        <a:t>4</a:t>
                      </a:r>
                      <a:r>
                        <a:rPr lang="ja-JP" altLang="en-US" sz="1050" b="0" i="0" u="none" strike="noStrike" dirty="0">
                          <a:solidFill>
                            <a:schemeClr val="tx1"/>
                          </a:solidFill>
                          <a:effectLst/>
                          <a:latin typeface="+mn-ea"/>
                          <a:ea typeface="+mn-ea"/>
                        </a:rPr>
                        <a:t>月がお誕生日のお客さま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保険料を計算する年齢が上がると、あわせて保険料が上がります。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その前に、保障を案内しましょう！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35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45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59</a:t>
                      </a:r>
                      <a:r>
                        <a:rPr lang="ja-JP" altLang="en-US" sz="1050" b="0" i="0" u="none" strike="noStrike" dirty="0">
                          <a:solidFill>
                            <a:schemeClr val="tx1"/>
                          </a:solidFill>
                          <a:effectLst/>
                          <a:latin typeface="+mn-ea"/>
                          <a:ea typeface="+mn-ea"/>
                        </a:rPr>
                        <a:t>歳の誕生日を迎えられたお客さま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ねんきん定期便の詳細版が送付されるため、セカンドライフの計画が建てられます</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40</a:t>
                      </a:r>
                      <a:r>
                        <a:rPr lang="ja-JP" altLang="en-US" sz="1050" b="0" i="0" u="none" strike="noStrike" dirty="0">
                          <a:solidFill>
                            <a:schemeClr val="tx1"/>
                          </a:solidFill>
                          <a:effectLst/>
                          <a:latin typeface="+mn-ea"/>
                          <a:ea typeface="+mn-ea"/>
                        </a:rPr>
                        <a:t>歳のお客さま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介護系の商品がおススメきるようになる年齢です！（一般的に）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20851"/>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60</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65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70</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75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80</a:t>
                      </a:r>
                      <a:r>
                        <a:rPr lang="ja-JP" altLang="en-US" sz="1050" b="0" i="0" u="none" strike="noStrike" dirty="0">
                          <a:solidFill>
                            <a:schemeClr val="tx1"/>
                          </a:solidFill>
                          <a:effectLst/>
                          <a:latin typeface="+mn-ea"/>
                          <a:ea typeface="+mn-ea"/>
                        </a:rPr>
                        <a:t>歳のお客さま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セカンドライフ層の節目の年齢は、共済等の保障が半減する年齢の可能性があります。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また、</a:t>
                      </a:r>
                      <a:r>
                        <a:rPr lang="en-US" altLang="ja-JP" sz="900" b="0" i="0" u="none" strike="noStrike" dirty="0">
                          <a:solidFill>
                            <a:schemeClr val="tx1"/>
                          </a:solidFill>
                          <a:effectLst/>
                          <a:latin typeface="+mn-ea"/>
                          <a:ea typeface="+mn-ea"/>
                        </a:rPr>
                        <a:t>65</a:t>
                      </a:r>
                      <a:r>
                        <a:rPr lang="ja-JP" altLang="en-US" sz="900" b="0" i="0" u="none" strike="noStrike" dirty="0">
                          <a:solidFill>
                            <a:schemeClr val="tx1"/>
                          </a:solidFill>
                          <a:effectLst/>
                          <a:latin typeface="+mn-ea"/>
                          <a:ea typeface="+mn-ea"/>
                        </a:rPr>
                        <a:t>歳は、公的年金等に関わる雑所得の向上が拡大される年齢、保険料の枠を確保！</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0265906"/>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進学・就学等の対象年齢となるお客さま（と親）</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子育て終了世代への新・採併進活動。支払保険料の変化に伴う保障の最新化等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5147102"/>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厄年の方</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今年は、コロナ禍の影響もあり、厄払いにも行けていない人が多いかもしれません。その分</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とはいいませんが、保障を充実！（参考</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冠稲荷神社</a:t>
                      </a:r>
                      <a:r>
                        <a:rPr lang="en-US" altLang="ja-JP" sz="700" b="0" i="0" u="none" strike="noStrike" dirty="0">
                          <a:solidFill>
                            <a:schemeClr val="tx1"/>
                          </a:solidFill>
                          <a:effectLst/>
                          <a:latin typeface="+mn-ea"/>
                          <a:ea typeface="+mn-ea"/>
                          <a:hlinkClick r:id="rId2"/>
                        </a:rPr>
                        <a:t>https://kanmuri.com/topics/1342</a:t>
                      </a:r>
                      <a:r>
                        <a:rPr lang="ja-JP" altLang="en-US" sz="900" b="0" i="0" u="none" strike="noStrike" dirty="0">
                          <a:solidFill>
                            <a:schemeClr val="tx1"/>
                          </a:solidFill>
                          <a:effectLst/>
                          <a:latin typeface="+mn-ea"/>
                          <a:ea typeface="+mn-ea"/>
                        </a:rPr>
                        <a:t>）</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5806160"/>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7">
                  <a:txBody>
                    <a:bodyPr/>
                    <a:lstStyle/>
                    <a:p>
                      <a:pPr marL="0" indent="0" algn="ctr" fontAlgn="ctr">
                        <a:buFontTx/>
                        <a:buNone/>
                      </a:pPr>
                      <a:r>
                        <a:rPr lang="ja-JP" altLang="en-US" sz="1050" b="0" i="0" u="none" strike="noStrike" dirty="0">
                          <a:solidFill>
                            <a:schemeClr val="tx1"/>
                          </a:solidFill>
                          <a:effectLst/>
                          <a:latin typeface="+mn-ea"/>
                          <a:ea typeface="+mn-ea"/>
                        </a:rPr>
                        <a:t>契約</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貸金（契約者貸付）のあるお客さま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貸付けは年度をまたぎたくないもの</a:t>
                      </a:r>
                      <a:r>
                        <a:rPr lang="en-US" altLang="ja-JP" sz="900" b="0" i="0" u="none" strike="noStrike" dirty="0">
                          <a:solidFill>
                            <a:schemeClr val="tx1"/>
                          </a:solidFill>
                          <a:effectLst/>
                          <a:latin typeface="+mn-ea"/>
                          <a:ea typeface="+mn-ea"/>
                        </a:rPr>
                        <a:t>⁉</a:t>
                      </a: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貸付け利息の案内を含め、転換等幅広い対策を案内しましょう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4329107"/>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体況が不安なお客さま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データの精緻化等により、各社「体況の査定」の緩和等が実施されているケースがあります。以前お断りされた査定が今は変化があるかも</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自社の査定を再確認して案内を徹底</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33893737"/>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配当金がたまっているお客さま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意外と配当金が高額になっているケースが散見されます。しかしながら、配当金の利回りは決して芳しくない現状。積み立てにお客さまに優位なプランニングを案内しましょう！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59982"/>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年掛契約等で、契約応当月のお客さま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年掛けの場合は特に、保険料の支払い月のお金の収支は気になるもの。そういう時こそ、保障と保険料のシミュレーションを前提に、お客さま本位の保障を提案しやすい月です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6274385"/>
                  </a:ext>
                </a:extLst>
              </a:tr>
              <a:tr h="324000">
                <a:tc>
                  <a:txBody>
                    <a:bodyPr/>
                    <a:lstStyle/>
                    <a:p>
                      <a:pPr algn="ctr" fontAlgn="ctr"/>
                      <a:r>
                        <a:rPr lang="en-US" altLang="ja-JP" sz="1200" b="0" i="0" u="none" strike="noStrike" dirty="0">
                          <a:solidFill>
                            <a:srgbClr val="000000"/>
                          </a:solidFill>
                          <a:effectLst/>
                          <a:latin typeface="+mn-ea"/>
                          <a:ea typeface="+mn-ea"/>
                        </a:rPr>
                        <a:t>11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損害保険の更新月のお客さま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保障の充実はもちろん、損害保険の保険料を下げて、生命保険を充実等、「損保と生保」、さらには「親と子ども」等、世帯全体の保険料を考えて（安くして）新しい保障を準備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9404497"/>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年金開始後契約者</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年金開始後は、「受け取るお金がある」こと以外にも、「支払う保険料がない（その年金分）」ということでもあります。後継契約を含め、保障や積み立てを案内しましょう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88862685"/>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加入後</a:t>
                      </a:r>
                      <a:r>
                        <a:rPr lang="en-US" altLang="ja-JP" sz="1050" b="0" i="0" u="none" strike="noStrike" dirty="0">
                          <a:solidFill>
                            <a:schemeClr val="tx1"/>
                          </a:solidFill>
                          <a:effectLst/>
                          <a:latin typeface="+mn-ea"/>
                          <a:ea typeface="+mn-ea"/>
                        </a:rPr>
                        <a:t>3</a:t>
                      </a:r>
                      <a:r>
                        <a:rPr lang="ja-JP" altLang="en-US" sz="1050" b="0" i="0" u="none" strike="noStrike" dirty="0">
                          <a:solidFill>
                            <a:schemeClr val="tx1"/>
                          </a:solidFill>
                          <a:effectLst/>
                          <a:latin typeface="+mn-ea"/>
                          <a:ea typeface="+mn-ea"/>
                        </a:rPr>
                        <a:t>ヵ月（</a:t>
                      </a:r>
                      <a:r>
                        <a:rPr lang="en-US" altLang="ja-JP" sz="1050" b="0" i="0" u="none" strike="noStrike" dirty="0">
                          <a:solidFill>
                            <a:schemeClr val="tx1"/>
                          </a:solidFill>
                          <a:effectLst/>
                          <a:latin typeface="+mn-ea"/>
                          <a:ea typeface="+mn-ea"/>
                        </a:rPr>
                        <a:t>6</a:t>
                      </a:r>
                      <a:r>
                        <a:rPr lang="ja-JP" altLang="en-US" sz="1050" b="0" i="0" u="none" strike="noStrike" dirty="0">
                          <a:solidFill>
                            <a:schemeClr val="tx1"/>
                          </a:solidFill>
                          <a:effectLst/>
                          <a:latin typeface="+mn-ea"/>
                          <a:ea typeface="+mn-ea"/>
                        </a:rPr>
                        <a:t>ヵ月）以内のお客さま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ご契約いただいてから</a:t>
                      </a:r>
                      <a:r>
                        <a:rPr kumimoji="1" lang="en-US" altLang="ja-JP" sz="900" dirty="0">
                          <a:latin typeface="+mn-ea"/>
                          <a:ea typeface="+mn-ea"/>
                        </a:rPr>
                        <a:t>3</a:t>
                      </a:r>
                      <a:r>
                        <a:rPr kumimoji="1" lang="ja-JP" altLang="en-US" sz="900" dirty="0">
                          <a:latin typeface="+mn-ea"/>
                          <a:ea typeface="+mn-ea"/>
                        </a:rPr>
                        <a:t>か月以内、そして</a:t>
                      </a:r>
                      <a:r>
                        <a:rPr kumimoji="1" lang="en-US" altLang="ja-JP" sz="900" dirty="0">
                          <a:latin typeface="+mn-ea"/>
                          <a:ea typeface="+mn-ea"/>
                        </a:rPr>
                        <a:t>6</a:t>
                      </a:r>
                      <a:r>
                        <a:rPr kumimoji="1" lang="ja-JP" altLang="en-US" sz="900" dirty="0">
                          <a:latin typeface="+mn-ea"/>
                          <a:ea typeface="+mn-ea"/>
                        </a:rPr>
                        <a:t>カ月以内は特に「後継契約にご加入いただきやすい期間」です。この時期を有効に活用し、さらなる満足度を追求、実現しましょう！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r h="324000">
                <a:tc>
                  <a:txBody>
                    <a:bodyPr/>
                    <a:lstStyle/>
                    <a:p>
                      <a:pPr algn="ctr" fontAlgn="ctr"/>
                      <a:r>
                        <a:rPr lang="en-US" altLang="ja-JP" sz="1200" b="0" i="0" u="none" strike="noStrike" dirty="0">
                          <a:solidFill>
                            <a:srgbClr val="000000"/>
                          </a:solidFill>
                          <a:effectLst/>
                          <a:latin typeface="+mn-ea"/>
                          <a:ea typeface="+mn-ea"/>
                        </a:rPr>
                        <a:t>14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050" b="0" i="0" u="none" strike="noStrike" dirty="0">
                          <a:solidFill>
                            <a:schemeClr val="tx1"/>
                          </a:solidFill>
                          <a:effectLst/>
                          <a:latin typeface="+mn-ea"/>
                          <a:ea typeface="+mn-ea"/>
                        </a:rPr>
                        <a:t>職業別</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公務員の方</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公務員の定年退職は</a:t>
                      </a:r>
                      <a:r>
                        <a:rPr kumimoji="1" lang="en-US" altLang="ja-JP" sz="900" dirty="0">
                          <a:latin typeface="+mn-ea"/>
                          <a:ea typeface="+mn-ea"/>
                        </a:rPr>
                        <a:t>3</a:t>
                      </a:r>
                      <a:r>
                        <a:rPr kumimoji="1" lang="ja-JP" altLang="en-US" sz="900" dirty="0">
                          <a:latin typeface="+mn-ea"/>
                          <a:ea typeface="+mn-ea"/>
                        </a:rPr>
                        <a:t>月末。また、共済年金が厚生年金に一元化していますので、積み立てや保障の見直し等、案内を徹底しましょう！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44893670"/>
                  </a:ext>
                </a:extLst>
              </a:tr>
            </a:tbl>
          </a:graphicData>
        </a:graphic>
      </p:graphicFrame>
      <p:graphicFrame>
        <p:nvGraphicFramePr>
          <p:cNvPr id="97" name="表 96">
            <a:extLst>
              <a:ext uri="{FF2B5EF4-FFF2-40B4-BE49-F238E27FC236}">
                <a16:creationId xmlns:a16="http://schemas.microsoft.com/office/drawing/2014/main" id="{4EC15EA7-708F-4BFA-AE58-6C66F0EA378D}"/>
              </a:ext>
            </a:extLst>
          </p:cNvPr>
          <p:cNvGraphicFramePr>
            <a:graphicFrameLocks noGrp="1"/>
          </p:cNvGraphicFramePr>
          <p:nvPr>
            <p:extLst>
              <p:ext uri="{D42A27DB-BD31-4B8C-83A1-F6EECF244321}">
                <p14:modId xmlns:p14="http://schemas.microsoft.com/office/powerpoint/2010/main" val="900309046"/>
              </p:ext>
            </p:extLst>
          </p:nvPr>
        </p:nvGraphicFramePr>
        <p:xfrm>
          <a:off x="185307" y="5760771"/>
          <a:ext cx="4824000" cy="936000"/>
        </p:xfrm>
        <a:graphic>
          <a:graphicData uri="http://schemas.openxmlformats.org/drawingml/2006/table">
            <a:tbl>
              <a:tblPr/>
              <a:tblGrid>
                <a:gridCol w="1608000">
                  <a:extLst>
                    <a:ext uri="{9D8B030D-6E8A-4147-A177-3AD203B41FA5}">
                      <a16:colId xmlns:a16="http://schemas.microsoft.com/office/drawing/2014/main" val="3064086989"/>
                    </a:ext>
                  </a:extLst>
                </a:gridCol>
                <a:gridCol w="3216000">
                  <a:extLst>
                    <a:ext uri="{9D8B030D-6E8A-4147-A177-3AD203B41FA5}">
                      <a16:colId xmlns:a16="http://schemas.microsoft.com/office/drawing/2014/main" val="3320444302"/>
                    </a:ext>
                  </a:extLst>
                </a:gridCol>
              </a:tblGrid>
              <a:tr h="288000">
                <a:tc>
                  <a:txBody>
                    <a:bodyPr/>
                    <a:lstStyle/>
                    <a:p>
                      <a:pPr marL="0" indent="0" algn="ctr" fontAlgn="ctr">
                        <a:buFontTx/>
                        <a:buNone/>
                      </a:pPr>
                      <a:r>
                        <a:rPr lang="ja-JP" altLang="en-US" sz="1050" b="1" i="0" u="none" strike="noStrike" dirty="0">
                          <a:solidFill>
                            <a:schemeClr val="tx1"/>
                          </a:solidFill>
                          <a:effectLst/>
                          <a:latin typeface="HGPｺﾞｼｯｸM" panose="020B0600000000000000" pitchFamily="50" charset="-128"/>
                          <a:ea typeface="HGPｺﾞｼｯｸM" panose="020B0600000000000000" pitchFamily="50" charset="-128"/>
                        </a:rPr>
                        <a:t>今日は何の日</a:t>
                      </a:r>
                      <a:endParaRPr lang="en-US" altLang="ja-JP" sz="1050" b="1" i="0" u="none" strike="noStrike" dirty="0">
                        <a:solidFill>
                          <a:schemeClr val="tx1"/>
                        </a:solidFill>
                        <a:effectLst/>
                        <a:latin typeface="HGPｺﾞｼｯｸM" panose="020B0600000000000000" pitchFamily="50" charset="-128"/>
                        <a:ea typeface="HGPｺﾞｼｯｸM" panose="020B0600000000000000" pitchFamily="50" charset="-128"/>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 typeface="Arial" panose="020B0604020202020204" pitchFamily="34" charset="0"/>
                        <a:buNone/>
                      </a:pPr>
                      <a:r>
                        <a:rPr lang="ja-JP" altLang="en-US" sz="1050" b="1" i="0" u="none" strike="noStrike" dirty="0">
                          <a:solidFill>
                            <a:schemeClr val="tx1"/>
                          </a:solidFill>
                          <a:effectLst/>
                          <a:latin typeface="HGPｺﾞｼｯｸM" panose="020B0600000000000000" pitchFamily="50" charset="-128"/>
                          <a:ea typeface="HGPｺﾞｼｯｸM" panose="020B0600000000000000" pitchFamily="50" charset="-128"/>
                        </a:rPr>
                        <a:t>本日の言葉</a:t>
                      </a:r>
                      <a:endParaRPr lang="en-US" altLang="ja-JP" sz="1050" b="1" i="0" u="none" strike="noStrike" dirty="0">
                        <a:solidFill>
                          <a:schemeClr val="tx1"/>
                        </a:solidFill>
                        <a:effectLst/>
                        <a:latin typeface="HGPｺﾞｼｯｸM" panose="020B0600000000000000" pitchFamily="50" charset="-128"/>
                        <a:ea typeface="HGPｺﾞｼｯｸM" panose="020B0600000000000000" pitchFamily="50" charset="-128"/>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2274492737"/>
                  </a:ext>
                </a:extLst>
              </a:tr>
              <a:tr h="648000">
                <a:tc>
                  <a:txBody>
                    <a:bodyPr/>
                    <a:lstStyle/>
                    <a:p>
                      <a:pPr marL="171450" indent="-171450" algn="l" fontAlgn="ctr">
                        <a:buFont typeface="Arial" panose="020B0604020202020204" pitchFamily="34" charset="0"/>
                        <a:buChar char="•"/>
                      </a:pPr>
                      <a:r>
                        <a:rPr lang="ja-JP" altLang="en-US" sz="900" b="0" i="0" u="none" strike="noStrike" dirty="0">
                          <a:solidFill>
                            <a:schemeClr val="tx1"/>
                          </a:solidFill>
                          <a:effectLst/>
                          <a:latin typeface="HGPｺﾞｼｯｸM" panose="020B0600000000000000" pitchFamily="50" charset="-128"/>
                          <a:ea typeface="HGPｺﾞｼｯｸM" panose="020B0600000000000000" pitchFamily="50" charset="-128"/>
                        </a:rPr>
                        <a:t>春一番名附けの日</a:t>
                      </a:r>
                      <a:endParaRPr lang="en-US" altLang="ja-JP" sz="900" b="0" i="0" u="none" strike="noStrike" dirty="0">
                        <a:solidFill>
                          <a:schemeClr val="tx1"/>
                        </a:solidFill>
                        <a:effectLst/>
                        <a:latin typeface="HGPｺﾞｼｯｸM" panose="020B0600000000000000" pitchFamily="50" charset="-128"/>
                        <a:ea typeface="HGPｺﾞｼｯｸM" panose="020B0600000000000000" pitchFamily="50" charset="-128"/>
                      </a:endParaRPr>
                    </a:p>
                    <a:p>
                      <a:pPr marL="171450" indent="-171450" algn="l" fontAlgn="ctr">
                        <a:buFont typeface="Arial" panose="020B0604020202020204" pitchFamily="34" charset="0"/>
                        <a:buChar char="•"/>
                      </a:pPr>
                      <a:r>
                        <a:rPr lang="ja-JP" altLang="en-US" sz="900" b="0" i="0" u="none" strike="noStrike" dirty="0">
                          <a:solidFill>
                            <a:schemeClr val="tx1"/>
                          </a:solidFill>
                          <a:effectLst/>
                          <a:latin typeface="HGPｺﾞｼｯｸM" panose="020B0600000000000000" pitchFamily="50" charset="-128"/>
                          <a:ea typeface="HGPｺﾞｼｯｸM" panose="020B0600000000000000" pitchFamily="50" charset="-128"/>
                        </a:rPr>
                        <a:t>公的年金支給日</a:t>
                      </a:r>
                      <a:endParaRPr lang="en-US" altLang="ja-JP" sz="900" b="0" i="0" u="none" strike="noStrike" dirty="0">
                        <a:solidFill>
                          <a:schemeClr val="tx1"/>
                        </a:solidFill>
                        <a:effectLst/>
                        <a:latin typeface="HGPｺﾞｼｯｸM" panose="020B0600000000000000" pitchFamily="50" charset="-128"/>
                        <a:ea typeface="HGPｺﾞｼｯｸM" panose="020B0600000000000000" pitchFamily="50" charset="-128"/>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HGPｺﾞｼｯｸM" panose="020B0600000000000000" pitchFamily="50" charset="-128"/>
                          <a:ea typeface="HGPｺﾞｼｯｸM" panose="020B0600000000000000" pitchFamily="50" charset="-128"/>
                        </a:rPr>
                        <a:t>見えないと始まらない。</a:t>
                      </a:r>
                    </a:p>
                    <a:p>
                      <a:pPr marL="0" indent="0" algn="l" fontAlgn="ctr">
                        <a:buFont typeface="Arial" panose="020B0604020202020204" pitchFamily="34" charset="0"/>
                        <a:buNone/>
                      </a:pPr>
                      <a:r>
                        <a:rPr lang="ja-JP" altLang="en-US" sz="900" b="0" i="0" u="none" strike="noStrike" dirty="0">
                          <a:solidFill>
                            <a:schemeClr val="tx1"/>
                          </a:solidFill>
                          <a:effectLst/>
                          <a:latin typeface="HGPｺﾞｼｯｸM" panose="020B0600000000000000" pitchFamily="50" charset="-128"/>
                          <a:ea typeface="HGPｺﾞｼｯｸM" panose="020B0600000000000000" pitchFamily="50" charset="-128"/>
                        </a:rPr>
                        <a:t>見ようとしないと始まらない</a:t>
                      </a:r>
                      <a:endParaRPr lang="en-US" altLang="ja-JP" sz="900" b="0" i="0" u="none" strike="noStrike" dirty="0">
                        <a:solidFill>
                          <a:schemeClr val="tx1"/>
                        </a:solidFill>
                        <a:effectLst/>
                        <a:latin typeface="HGPｺﾞｼｯｸM" panose="020B0600000000000000" pitchFamily="50" charset="-128"/>
                        <a:ea typeface="HGPｺﾞｼｯｸM" panose="020B0600000000000000" pitchFamily="50" charset="-128"/>
                      </a:endParaRPr>
                    </a:p>
                    <a:p>
                      <a:pPr marL="0" indent="0" algn="l" fontAlgn="ctr">
                        <a:buFont typeface="Arial" panose="020B0604020202020204" pitchFamily="34" charset="0"/>
                        <a:buNone/>
                      </a:pPr>
                      <a:r>
                        <a:rPr lang="ja-JP" altLang="en-US" sz="900" b="0" i="0" u="none" strike="noStrike" dirty="0">
                          <a:solidFill>
                            <a:schemeClr val="tx1"/>
                          </a:solidFill>
                          <a:effectLst/>
                          <a:latin typeface="HGPｺﾞｼｯｸM" panose="020B0600000000000000" pitchFamily="50" charset="-128"/>
                          <a:ea typeface="HGPｺﾞｼｯｸM" panose="020B0600000000000000" pitchFamily="50" charset="-128"/>
                        </a:rPr>
                        <a:t>／ガリレオ・ガリレイ（物理学者）</a:t>
                      </a:r>
                      <a:endParaRPr lang="en-US" altLang="ja-JP" sz="900" b="0" i="0" u="none" strike="noStrike" dirty="0">
                        <a:solidFill>
                          <a:schemeClr val="tx1"/>
                        </a:solidFill>
                        <a:effectLst/>
                        <a:latin typeface="HGPｺﾞｼｯｸM" panose="020B0600000000000000" pitchFamily="50" charset="-128"/>
                        <a:ea typeface="HGPｺﾞｼｯｸM" panose="020B0600000000000000" pitchFamily="50" charset="-128"/>
                      </a:endParaRPr>
                    </a:p>
                  </a:txBody>
                  <a:tcPr marL="36000" marR="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869711221"/>
                  </a:ext>
                </a:extLst>
              </a:tr>
            </a:tbl>
          </a:graphicData>
        </a:graphic>
      </p:graphicFrame>
    </p:spTree>
    <p:extLst>
      <p:ext uri="{BB962C8B-B14F-4D97-AF65-F5344CB8AC3E}">
        <p14:creationId xmlns:p14="http://schemas.microsoft.com/office/powerpoint/2010/main" val="2887893871"/>
      </p:ext>
    </p:extLst>
  </p:cSld>
  <p:clrMapOvr>
    <a:masterClrMapping/>
  </p:clrMapOvr>
</p:sld>
</file>

<file path=ppt/theme/theme1.xml><?xml version="1.0" encoding="utf-8"?>
<a:theme xmlns:a="http://schemas.openxmlformats.org/drawingml/2006/main" name="k'sらぼ">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9" id="{FB44D191-F37E-47CC-A288-54B10B78097E}" vid="{404ED320-B550-4266-BA3D-41BFA1503BA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4915</TotalTime>
  <Words>1456</Words>
  <Application>Microsoft Office PowerPoint</Application>
  <PresentationFormat>A4 210 x 297 mm</PresentationFormat>
  <Paragraphs>163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HGPｺﾞｼｯｸM</vt:lpstr>
      <vt:lpstr>Meiryo UI</vt:lpstr>
      <vt:lpstr>メイリオ</vt:lpstr>
      <vt:lpstr>游ゴシック</vt:lpstr>
      <vt:lpstr>Arial</vt:lpstr>
      <vt:lpstr>Calibri</vt:lpstr>
      <vt:lpstr>k'sらぼ</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小板橋 孝司</dc:creator>
  <cp:lastModifiedBy>小板橋 孝司</cp:lastModifiedBy>
  <cp:revision>544</cp:revision>
  <cp:lastPrinted>2021-04-14T23:51:38Z</cp:lastPrinted>
  <dcterms:created xsi:type="dcterms:W3CDTF">2021-03-01T09:47:19Z</dcterms:created>
  <dcterms:modified xsi:type="dcterms:W3CDTF">2021-06-28T10:39:49Z</dcterms:modified>
</cp:coreProperties>
</file>